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0" r:id="rId1"/>
  </p:sldMasterIdLst>
  <p:sldIdLst>
    <p:sldId id="256" r:id="rId2"/>
    <p:sldId id="275" r:id="rId3"/>
    <p:sldId id="258" r:id="rId4"/>
    <p:sldId id="277" r:id="rId5"/>
    <p:sldId id="278" r:id="rId6"/>
    <p:sldId id="259" r:id="rId7"/>
    <p:sldId id="261" r:id="rId8"/>
    <p:sldId id="266" r:id="rId9"/>
    <p:sldId id="287" r:id="rId10"/>
    <p:sldId id="285" r:id="rId11"/>
    <p:sldId id="286" r:id="rId12"/>
    <p:sldId id="267" r:id="rId13"/>
    <p:sldId id="268" r:id="rId14"/>
    <p:sldId id="288" r:id="rId15"/>
    <p:sldId id="272" r:id="rId16"/>
    <p:sldId id="273" r:id="rId17"/>
    <p:sldId id="274" r:id="rId18"/>
    <p:sldId id="269" r:id="rId19"/>
    <p:sldId id="270" r:id="rId20"/>
    <p:sldId id="271" r:id="rId21"/>
    <p:sldId id="260" r:id="rId22"/>
    <p:sldId id="265" r:id="rId23"/>
    <p:sldId id="289" r:id="rId24"/>
    <p:sldId id="262" r:id="rId25"/>
    <p:sldId id="280" r:id="rId26"/>
    <p:sldId id="281" r:id="rId27"/>
    <p:sldId id="282" r:id="rId28"/>
    <p:sldId id="283" r:id="rId29"/>
    <p:sldId id="284" r:id="rId30"/>
    <p:sldId id="263" r:id="rId31"/>
    <p:sldId id="264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female</a:t>
            </a:r>
            <a:r>
              <a:rPr lang="en-US" altLang="ko-KR" baseline="0"/>
              <a:t> β</a:t>
            </a:r>
            <a:r>
              <a:rPr lang="ko-KR" altLang="en-US" baseline="0"/>
              <a:t>값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beta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3-48BC-9EF8-D9249E0580F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3-48BC-9EF8-D9249E0580F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B3-48BC-9EF8-D9249E0580F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B3-48BC-9EF8-D9249E0580F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7B3-48BC-9EF8-D9249E0580F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7B3-48BC-9EF8-D9249E0580F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7B3-48BC-9EF8-D9249E0580F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7B3-48BC-9EF8-D9249E0580F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7B3-48BC-9EF8-D9249E0580F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7B3-48BC-9EF8-D9249E0580F4}"/>
              </c:ext>
            </c:extLst>
          </c:dPt>
          <c:dLbls>
            <c:delete val="1"/>
          </c:dLbls>
          <c:cat>
            <c:numRef>
              <c:f>Sheet1!$A$3:$A$12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Sheet1!$B$3:$B$12</c:f>
              <c:numCache>
                <c:formatCode>General</c:formatCode>
                <c:ptCount val="10"/>
                <c:pt idx="0">
                  <c:v>-475.06150000000002</c:v>
                </c:pt>
                <c:pt idx="1">
                  <c:v>-628.77610000000004</c:v>
                </c:pt>
                <c:pt idx="2">
                  <c:v>-1086.261</c:v>
                </c:pt>
                <c:pt idx="3">
                  <c:v>-446.43979999999999</c:v>
                </c:pt>
                <c:pt idx="4">
                  <c:v>-472.33519999999999</c:v>
                </c:pt>
                <c:pt idx="5">
                  <c:v>-797.88220000000001</c:v>
                </c:pt>
                <c:pt idx="6" formatCode="0.0000">
                  <c:v>-365.57600000000002</c:v>
                </c:pt>
                <c:pt idx="7" formatCode="0.0000">
                  <c:v>-646.14700000000005</c:v>
                </c:pt>
                <c:pt idx="8" formatCode="0.0000">
                  <c:v>-349.70929999999998</c:v>
                </c:pt>
                <c:pt idx="9" formatCode="0.0000">
                  <c:v>-365.57600000000002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7B3-48BC-9EF8-D9249E0580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7104943"/>
        <c:axId val="371107839"/>
      </c:barChart>
      <c:catAx>
        <c:axId val="37710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1107839"/>
        <c:crosses val="autoZero"/>
        <c:auto val="1"/>
        <c:lblAlgn val="ctr"/>
        <c:lblOffset val="100"/>
        <c:noMultiLvlLbl val="0"/>
      </c:catAx>
      <c:valAx>
        <c:axId val="37110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49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female</a:t>
            </a:r>
            <a:r>
              <a:rPr lang="en-US" altLang="ko-KR" baseline="0" dirty="0"/>
              <a:t> β</a:t>
            </a:r>
            <a:r>
              <a:rPr lang="ko-KR" altLang="en-US" baseline="0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자료'!$C$29</c:f>
              <c:strCache>
                <c:ptCount val="1"/>
                <c:pt idx="0">
                  <c:v>f.beta(%)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01-48D4-A906-62FBC528C01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01-48D4-A906-62FBC528C01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01-48D4-A906-62FBC528C01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01-48D4-A906-62FBC528C01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101-48D4-A906-62FBC528C01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101-48D4-A906-62FBC528C01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101-48D4-A906-62FBC528C01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101-48D4-A906-62FBC528C01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101-48D4-A906-62FBC528C01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101-48D4-A906-62FBC528C01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자료'!$C$30:$C$39</c:f>
              <c:numCache>
                <c:formatCode>0.000000</c:formatCode>
                <c:ptCount val="10"/>
                <c:pt idx="0">
                  <c:v>-0.14813845254336389</c:v>
                </c:pt>
                <c:pt idx="1">
                  <c:v>-0.10183107467835729</c:v>
                </c:pt>
                <c:pt idx="2">
                  <c:v>-0.30785192082875751</c:v>
                </c:pt>
                <c:pt idx="3">
                  <c:v>-0.12709060722364843</c:v>
                </c:pt>
                <c:pt idx="4">
                  <c:v>-0.18860267815124851</c:v>
                </c:pt>
                <c:pt idx="5">
                  <c:v>-0.26768037696718316</c:v>
                </c:pt>
                <c:pt idx="6">
                  <c:v>-0.15554061692751864</c:v>
                </c:pt>
                <c:pt idx="7">
                  <c:v>-0.22492980002362173</c:v>
                </c:pt>
                <c:pt idx="8">
                  <c:v>-0.10660882213645295</c:v>
                </c:pt>
                <c:pt idx="9">
                  <c:v>-0.15982213062282385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101-48D4-A906-62FBC528C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100623"/>
        <c:axId val="1543959967"/>
      </c:barChart>
      <c:catAx>
        <c:axId val="37710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9967"/>
        <c:crosses val="autoZero"/>
        <c:auto val="1"/>
        <c:lblAlgn val="ctr"/>
        <c:lblOffset val="100"/>
        <c:noMultiLvlLbl val="0"/>
      </c:catAx>
      <c:valAx>
        <c:axId val="154395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06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experience </a:t>
            </a:r>
            <a:r>
              <a:rPr lang="el-GR" altLang="ko-KR"/>
              <a:t>β</a:t>
            </a:r>
            <a:r>
              <a:rPr lang="ko-KR" altLang="en-US"/>
              <a:t>값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자료'!$B$16</c:f>
              <c:strCache>
                <c:ptCount val="1"/>
                <c:pt idx="0">
                  <c:v>beta 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B-459B-A900-B630B20B4D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B-459B-A900-B630B20B4D6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3B-459B-A900-B630B20B4D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3B-459B-A900-B630B20B4D6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3B-459B-A900-B630B20B4D6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E3B-459B-A900-B630B20B4D6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E3B-459B-A900-B630B20B4D6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E3B-459B-A900-B630B20B4D6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E3B-459B-A900-B630B20B4D6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E3B-459B-A900-B630B20B4D69}"/>
              </c:ext>
            </c:extLst>
          </c:dPt>
          <c:cat>
            <c:numRef>
              <c:f>'ppt용 자료'!$A$17:$A$26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자료'!$B$17:$B$26</c:f>
              <c:numCache>
                <c:formatCode>0.0000</c:formatCode>
                <c:ptCount val="10"/>
                <c:pt idx="0">
                  <c:v>151.29810000000001</c:v>
                </c:pt>
                <c:pt idx="1">
                  <c:v>380.55340000000001</c:v>
                </c:pt>
                <c:pt idx="2">
                  <c:v>124.40989999999999</c:v>
                </c:pt>
                <c:pt idx="3">
                  <c:v>174.71639999999999</c:v>
                </c:pt>
                <c:pt idx="4">
                  <c:v>115.1688</c:v>
                </c:pt>
                <c:pt idx="5">
                  <c:v>41.44361</c:v>
                </c:pt>
                <c:pt idx="6">
                  <c:v>29.779</c:v>
                </c:pt>
                <c:pt idx="7">
                  <c:v>172.02549999999999</c:v>
                </c:pt>
                <c:pt idx="8">
                  <c:v>93.4495</c:v>
                </c:pt>
                <c:pt idx="9">
                  <c:v>134.779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E3B-459B-A900-B630B20B4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258127"/>
        <c:axId val="1543955007"/>
      </c:barChart>
      <c:catAx>
        <c:axId val="50625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5007"/>
        <c:crosses val="autoZero"/>
        <c:auto val="1"/>
        <c:lblAlgn val="ctr"/>
        <c:lblOffset val="100"/>
        <c:noMultiLvlLbl val="0"/>
      </c:catAx>
      <c:valAx>
        <c:axId val="154395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2581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Experience β</a:t>
            </a:r>
            <a:r>
              <a:rPr lang="ko-KR" altLang="en-US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자료'!$D$29</c:f>
              <c:strCache>
                <c:ptCount val="1"/>
                <c:pt idx="0">
                  <c:v>exp.beta(%)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30-478B-B1EA-A920DF46F31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30-478B-B1EA-A920DF46F3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30-478B-B1EA-A920DF46F3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30-478B-B1EA-A920DF46F31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30-478B-B1EA-A920DF46F31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030-478B-B1EA-A920DF46F31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030-478B-B1EA-A920DF46F31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030-478B-B1EA-A920DF46F31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030-478B-B1EA-A920DF46F31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030-478B-B1EA-A920DF46F317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자료'!$D$30:$D$39</c:f>
              <c:numCache>
                <c:formatCode>0.000000</c:formatCode>
                <c:ptCount val="10"/>
                <c:pt idx="0">
                  <c:v>4.7179294484505946E-2</c:v>
                </c:pt>
                <c:pt idx="1">
                  <c:v>6.1631098406098407E-2</c:v>
                </c:pt>
                <c:pt idx="2">
                  <c:v>3.5258401696382023E-2</c:v>
                </c:pt>
                <c:pt idx="3">
                  <c:v>4.9737530945784508E-2</c:v>
                </c:pt>
                <c:pt idx="4">
                  <c:v>4.5986714772613832E-2</c:v>
                </c:pt>
                <c:pt idx="5">
                  <c:v>1.3903858423813592E-2</c:v>
                </c:pt>
                <c:pt idx="6">
                  <c:v>1.2669989363318646E-2</c:v>
                </c:pt>
                <c:pt idx="7">
                  <c:v>5.9883681753476428E-2</c:v>
                </c:pt>
                <c:pt idx="8">
                  <c:v>2.8488064584614881E-2</c:v>
                </c:pt>
                <c:pt idx="9">
                  <c:v>5.8922541258763089E-2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030-478B-B1EA-A920DF46F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722543"/>
        <c:axId val="508747503"/>
      </c:barChart>
      <c:catAx>
        <c:axId val="1543722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7503"/>
        <c:crosses val="autoZero"/>
        <c:auto val="1"/>
        <c:lblAlgn val="ctr"/>
        <c:lblOffset val="100"/>
        <c:noMultiLvlLbl val="0"/>
      </c:catAx>
      <c:valAx>
        <c:axId val="508747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722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자료'!$B$29</c:f>
              <c:strCache>
                <c:ptCount val="1"/>
                <c:pt idx="0">
                  <c:v>average wage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DB-46A6-B85A-DB0528090DD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DB-46A6-B85A-DB0528090DD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DB-46A6-B85A-DB0528090DD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DB-46A6-B85A-DB0528090DD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DB-46A6-B85A-DB0528090DD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DB-46A6-B85A-DB0528090DD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FDB-46A6-B85A-DB0528090DD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FDB-46A6-B85A-DB0528090DD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FDB-46A6-B85A-DB0528090DD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FDB-46A6-B85A-DB0528090DD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자료'!$B$30:$B$39</c:f>
              <c:numCache>
                <c:formatCode>0.000</c:formatCode>
                <c:ptCount val="10"/>
                <c:pt idx="0">
                  <c:v>3206.875</c:v>
                </c:pt>
                <c:pt idx="1">
                  <c:v>6174.6976744186049</c:v>
                </c:pt>
                <c:pt idx="2">
                  <c:v>3528.5178571428573</c:v>
                </c:pt>
                <c:pt idx="3">
                  <c:v>3512.7678571428573</c:v>
                </c:pt>
                <c:pt idx="4">
                  <c:v>2504.3928571428573</c:v>
                </c:pt>
                <c:pt idx="5">
                  <c:v>2980.7272727272725</c:v>
                </c:pt>
                <c:pt idx="6">
                  <c:v>2350.3571428571427</c:v>
                </c:pt>
                <c:pt idx="7">
                  <c:v>2872.6607142857142</c:v>
                </c:pt>
                <c:pt idx="8">
                  <c:v>3280.3035714285716</c:v>
                </c:pt>
                <c:pt idx="9">
                  <c:v>2287.3928571428573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FDB-46A6-B85A-DB0528090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6416383"/>
        <c:axId val="508742543"/>
      </c:barChart>
      <c:catAx>
        <c:axId val="37641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2543"/>
        <c:crosses val="autoZero"/>
        <c:auto val="1"/>
        <c:lblAlgn val="ctr"/>
        <c:lblOffset val="100"/>
        <c:noMultiLvlLbl val="0"/>
      </c:catAx>
      <c:valAx>
        <c:axId val="50874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6416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0.21068</cdr:x>
      <cdr:y>0.27274</cdr:y>
    </cdr:from>
    <cdr:to>
      <cdr:x>0.41068</cdr:x>
      <cdr:y>0.60607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A69F339-145A-7476-0271-098FE2CBC236}"/>
            </a:ext>
          </a:extLst>
        </cdr:cNvPr>
        <cdr:cNvSpPr txBox="1"/>
      </cdr:nvSpPr>
      <cdr:spPr>
        <a:xfrm xmlns:a="http://schemas.openxmlformats.org/drawingml/2006/main">
          <a:off x="963222" y="7481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33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0 124,'6'-1,"0"1,0-1,0-1,0 1,8-4,17-4,-14 5,1-1,29-12,0-1,-35 15,2 0,-1 1,25-1,-23 2,0 0,25-6,-20 3,0 0,25 0,-24 3,-1-2,22-5,-5 2,1 1,-1 1,1 2,55 5,-14-2,-60 0,0 1,29 7,-28-5,0 0,21 0,5-4,-30-1,1 1,-1 1,1 0,30 7,-13-1,1-2,0-1,1-1,68-5,-28 0,-55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42.7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1 145,'8'-1,"0"-1,1 1,-1-1,0-1,0 1,0-1,12-7,20-7,18-8,-44 17,1 1,24-7,-16 7,-7 2,1 1,-1 1,30-3,-24 4,36-9,-37 7,1 0,22 0,244 5,-279-1,-1 0,1 1,-1 1,1-1,10 4,-4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38.4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2,'84'-2,"96"4,-167 0,0 1,0 0,-1 1,0 0,13 7,32 9,-8-6,1-2,0-3,0-2,61 1,-15-7,95-4,-133-8,-43 7,0 1,18-2,-11 4,-1-2,0 0,0-2,37-11,59-17,-104 30,4-1,-1 2,1 0,18 1,-15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42.24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1,'1462'0,"-1441"0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55.4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50,'15'-2,"1"1,0-2,-1 0,1-1,18-7,-18 5,1 1,0 0,0 2,20-2,167 4,-96 2,-79 1,1 1,32 7,-16-2,3 3,-33-7,-1 0,26 1,279-3,-162-3,-132 0,-11 1,0-1,1 2,-1 0,0 1,17 5,-16-2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9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9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6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8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23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6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104253-E149-424C-9E44-3665EBA31C6E}" type="datetimeFigureOut">
              <a:rPr lang="ko-KR" altLang="en-US" smtClean="0"/>
              <a:t>2023. 12. 9.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7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NUL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03D8BA-BD88-6720-3482-85A59268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5400" spc="2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통계청 자료를 통해 알아보는 한국의 임금결정 모델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133504-79CA-6464-EBE6-455FFAD7B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직접 해보는 데이터 수집부터 분석까지</a:t>
            </a: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김홍식 김동찬 김태헌 유수한 </a:t>
            </a:r>
            <a:r>
              <a:rPr lang="ko-KR" altLang="en-US" sz="3200" dirty="0" err="1"/>
              <a:t>마민기</a:t>
            </a:r>
            <a:endParaRPr lang="en-US" altLang="ko-KR" sz="3200" dirty="0"/>
          </a:p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1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김태헌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역할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학력더미 추가 및 분석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/>
              <a:t>                                               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57DB3-06DB-787B-1C4D-3017445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38" y="154143"/>
            <a:ext cx="2303462" cy="3073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49521-E92E-6C22-D4AD-6BEF38CF8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32100"/>
            <a:ext cx="6359053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9F2A7-759F-D8CF-65D4-426D70780D40}"/>
              </a:ext>
            </a:extLst>
          </p:cNvPr>
          <p:cNvSpPr txBox="1"/>
          <p:nvPr/>
        </p:nvSpPr>
        <p:spPr>
          <a:xfrm>
            <a:off x="7457303" y="3316377"/>
            <a:ext cx="222421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12: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14: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16: 4</a:t>
            </a:r>
            <a:r>
              <a:rPr lang="ko-KR" altLang="en-US" sz="1500" dirty="0"/>
              <a:t>년제 대학교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edu_h</a:t>
            </a:r>
            <a:r>
              <a:rPr lang="en-US" altLang="ko-KR" sz="1500" dirty="0"/>
              <a:t>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edu_c</a:t>
            </a:r>
            <a:r>
              <a:rPr lang="en-US" altLang="ko-KR" sz="1500" dirty="0"/>
              <a:t>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edu_u</a:t>
            </a:r>
            <a:r>
              <a:rPr lang="en-US" altLang="ko-KR" sz="1500" dirty="0"/>
              <a:t>: 4</a:t>
            </a:r>
            <a:r>
              <a:rPr lang="ko-KR" altLang="en-US" sz="1500" dirty="0"/>
              <a:t>년제 대학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5310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24D13-B37C-3BFB-1BE4-BB2EC687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63" y="1825625"/>
            <a:ext cx="4460726" cy="4494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91B24E-F761-4CFD-D88E-9386551E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16" y="1816781"/>
            <a:ext cx="4362674" cy="4494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7317D-4529-11F8-1D15-24B551415E64}"/>
              </a:ext>
            </a:extLst>
          </p:cNvPr>
          <p:cNvSpPr txBox="1"/>
          <p:nvPr/>
        </p:nvSpPr>
        <p:spPr>
          <a:xfrm>
            <a:off x="2796746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CD7-997A-852D-6C73-66EEF8EA3C3E}"/>
              </a:ext>
            </a:extLst>
          </p:cNvPr>
          <p:cNvSpPr txBox="1"/>
          <p:nvPr/>
        </p:nvSpPr>
        <p:spPr>
          <a:xfrm>
            <a:off x="7541741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</a:t>
            </a:r>
            <a:r>
              <a:rPr lang="en-US" altLang="ko-KR" dirty="0"/>
              <a:t>dummy</a:t>
            </a:r>
            <a:r>
              <a:rPr lang="ko-KR" altLang="en-US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88411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7891" cy="1049607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유수한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3" y="1351172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분석 </a:t>
            </a:r>
            <a:r>
              <a:rPr lang="en-US" altLang="ko-KR" dirty="0"/>
              <a:t>(</a:t>
            </a:r>
            <a:r>
              <a:rPr lang="ko-KR" altLang="en-US" dirty="0"/>
              <a:t>다중 공선성 검증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214953-5A05-7FB6-AA36-77EA22C7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633" y="21117"/>
            <a:ext cx="1461367" cy="1859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9A3933-9163-0784-67DD-37A6C7BF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2400779"/>
            <a:ext cx="4172164" cy="4235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14:cNvPr>
              <p14:cNvContentPartPr/>
              <p14:nvPr/>
            </p14:nvContentPartPr>
            <p14:xfrm>
              <a:off x="2130398" y="5157177"/>
              <a:ext cx="542880" cy="45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4398" y="5085177"/>
                <a:ext cx="614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14:cNvPr>
              <p14:cNvContentPartPr/>
              <p14:nvPr/>
            </p14:nvContentPartPr>
            <p14:xfrm>
              <a:off x="4218038" y="3760737"/>
              <a:ext cx="321840" cy="52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2398" y="3688737"/>
                <a:ext cx="393480" cy="196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A278C5-CF64-ED2F-1BF0-A9F0BFB7CA34}"/>
              </a:ext>
            </a:extLst>
          </p:cNvPr>
          <p:cNvSpPr txBox="1"/>
          <p:nvPr/>
        </p:nvSpPr>
        <p:spPr>
          <a:xfrm>
            <a:off x="5117639" y="2400779"/>
            <a:ext cx="3056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FEMALE: </a:t>
            </a:r>
            <a:r>
              <a:rPr lang="ko-KR" altLang="en-US" dirty="0"/>
              <a:t>여성</a:t>
            </a:r>
            <a:endParaRPr lang="en-US" altLang="ko-KR" dirty="0"/>
          </a:p>
          <a:p>
            <a:r>
              <a:rPr lang="en-US" altLang="ko-KR" dirty="0"/>
              <a:t>OLD: </a:t>
            </a:r>
            <a:r>
              <a:rPr lang="ko-KR" altLang="en-US" dirty="0"/>
              <a:t>나이</a:t>
            </a:r>
            <a:endParaRPr lang="en-US" altLang="ko-KR" dirty="0"/>
          </a:p>
          <a:p>
            <a:r>
              <a:rPr lang="en-US" altLang="ko-KR" dirty="0"/>
              <a:t>EXPERIENCE: </a:t>
            </a:r>
            <a:r>
              <a:rPr lang="ko-KR" altLang="en-US" dirty="0"/>
              <a:t>평균 근속년수</a:t>
            </a:r>
            <a:endParaRPr lang="en-US" altLang="ko-KR" dirty="0"/>
          </a:p>
          <a:p>
            <a:r>
              <a:rPr lang="en-US" altLang="ko-KR" dirty="0"/>
              <a:t>EDU_H: </a:t>
            </a:r>
            <a:r>
              <a:rPr lang="ko-KR" altLang="en-US" dirty="0"/>
              <a:t>고등학교</a:t>
            </a:r>
            <a:endParaRPr lang="en-US" altLang="ko-KR" dirty="0"/>
          </a:p>
          <a:p>
            <a:r>
              <a:rPr lang="en-US" altLang="ko-KR" dirty="0"/>
              <a:t>EDU_C: 2</a:t>
            </a:r>
            <a:r>
              <a:rPr lang="ko-KR" altLang="en-US" dirty="0"/>
              <a:t>년제 대학</a:t>
            </a:r>
            <a:endParaRPr lang="en-US" altLang="ko-KR" dirty="0"/>
          </a:p>
          <a:p>
            <a:r>
              <a:rPr lang="en-US" altLang="ko-KR" dirty="0"/>
              <a:t>EDU_U: 4</a:t>
            </a:r>
            <a:r>
              <a:rPr lang="ko-KR" altLang="en-US" dirty="0"/>
              <a:t>년제 대학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33212-02FA-0C3B-AECD-3CB88753901F}"/>
              </a:ext>
            </a:extLst>
          </p:cNvPr>
          <p:cNvSpPr txBox="1"/>
          <p:nvPr/>
        </p:nvSpPr>
        <p:spPr>
          <a:xfrm>
            <a:off x="5117640" y="4330460"/>
            <a:ext cx="6864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남성임금 식</a:t>
            </a:r>
            <a:r>
              <a:rPr lang="en-US" altLang="ko-KR" sz="2400" dirty="0"/>
              <a:t>: 2857-38*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여성임금 식</a:t>
            </a:r>
            <a:r>
              <a:rPr lang="en-US" altLang="ko-KR" sz="2400" dirty="0"/>
              <a:t>: 2857-536-38*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</a:p>
        </p:txBody>
      </p:sp>
    </p:spTree>
    <p:extLst>
      <p:ext uri="{BB962C8B-B14F-4D97-AF65-F5344CB8AC3E}">
        <p14:creationId xmlns:p14="http://schemas.microsoft.com/office/powerpoint/2010/main" val="248889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461E92-C51D-F173-5485-F31778A3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3" y="1302589"/>
            <a:ext cx="4926868" cy="50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1CE5A-663E-802D-BC7E-1D648C2EA61C}"/>
              </a:ext>
            </a:extLst>
          </p:cNvPr>
          <p:cNvSpPr txBox="1"/>
          <p:nvPr/>
        </p:nvSpPr>
        <p:spPr>
          <a:xfrm>
            <a:off x="1423359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VIF </a:t>
            </a:r>
            <a:r>
              <a:rPr lang="ko-KR" altLang="en-US" sz="2400" dirty="0"/>
              <a:t>검정 결과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14:cNvPr>
              <p14:cNvContentPartPr/>
              <p14:nvPr/>
            </p14:nvContentPartPr>
            <p14:xfrm>
              <a:off x="3942278" y="3786297"/>
              <a:ext cx="542160" cy="36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638" y="3714297"/>
                <a:ext cx="613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14:cNvPr>
              <p14:cNvContentPartPr/>
              <p14:nvPr/>
            </p14:nvContentPartPr>
            <p14:xfrm>
              <a:off x="3950558" y="3622857"/>
              <a:ext cx="53424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4918" y="3551217"/>
                <a:ext cx="60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14:cNvPr>
              <p14:cNvContentPartPr/>
              <p14:nvPr/>
            </p14:nvContentPartPr>
            <p14:xfrm>
              <a:off x="3942278" y="3682977"/>
              <a:ext cx="520200" cy="230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6638" y="3611337"/>
                <a:ext cx="591840" cy="16668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9D4C72AF-46DB-1550-5647-819AF8EC0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325" y="1302589"/>
            <a:ext cx="5503642" cy="5004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67C821-0021-7C2A-8DD4-2A70FEBDE038}"/>
              </a:ext>
            </a:extLst>
          </p:cNvPr>
          <p:cNvSpPr txBox="1"/>
          <p:nvPr/>
        </p:nvSpPr>
        <p:spPr>
          <a:xfrm>
            <a:off x="7557931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상관관계 결과</a:t>
            </a:r>
          </a:p>
        </p:txBody>
      </p:sp>
    </p:spTree>
    <p:extLst>
      <p:ext uri="{BB962C8B-B14F-4D97-AF65-F5344CB8AC3E}">
        <p14:creationId xmlns:p14="http://schemas.microsoft.com/office/powerpoint/2010/main" val="92363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1FE28-C12F-6028-ECCD-76A04D89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피드백을 통한 모델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E2E15-C82B-7273-D881-C7F426C1E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OLD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정밀 분석을 위해 더미를 활용한 독립변수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내용 개체 틀 1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6154DE20-8D4B-EB73-339A-1B0E22714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66197" y="2193925"/>
            <a:ext cx="4150743" cy="3978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CDB2B-6646-825A-D538-8E92F52F968C}"/>
              </a:ext>
            </a:extLst>
          </p:cNvPr>
          <p:cNvSpPr txBox="1"/>
          <p:nvPr/>
        </p:nvSpPr>
        <p:spPr>
          <a:xfrm>
            <a:off x="3992168" y="136087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4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하늘, 의류, 사람, 야외이(가) 표시된 사진&#10;&#10;자동 생성된 설명">
            <a:extLst>
              <a:ext uri="{FF2B5EF4-FFF2-40B4-BE49-F238E27FC236}">
                <a16:creationId xmlns:a16="http://schemas.microsoft.com/office/drawing/2014/main" id="{3F2B4CA9-AAFF-D9A7-1D60-AFC2A38D1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" r="2" b="2892"/>
          <a:stretch/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61CDD5-C77A-9872-086C-4BABE15BD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br>
              <a:rPr lang="en-US" altLang="ko-KR" sz="6200" dirty="0"/>
            </a:br>
            <a:r>
              <a:rPr lang="ko-KR" altLang="en-US" sz="6200" dirty="0"/>
              <a:t>팀원 </a:t>
            </a:r>
            <a:r>
              <a:rPr lang="en-US" altLang="ko-KR" sz="6200" dirty="0"/>
              <a:t>:</a:t>
            </a:r>
            <a:r>
              <a:rPr lang="ko-KR" altLang="en-US" sz="6200" dirty="0"/>
              <a:t> 김동찬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0684A1CF-6F2C-6087-5976-F7D786DCA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574" y="4148247"/>
            <a:ext cx="6080030" cy="68705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역할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해당 데이터 </a:t>
            </a:r>
            <a:r>
              <a:rPr lang="ko-KR" altLang="en-US" sz="2800" dirty="0" err="1"/>
              <a:t>이분산</a:t>
            </a:r>
            <a:r>
              <a:rPr lang="ko-KR" altLang="en-US" sz="2800" dirty="0"/>
              <a:t> 검정</a:t>
            </a:r>
            <a:endParaRPr lang="en-US" altLang="ko-KR" sz="2800" dirty="0"/>
          </a:p>
          <a:p>
            <a:r>
              <a:rPr lang="en-US" altLang="ko-KR" sz="2800" dirty="0"/>
              <a:t>-JB </a:t>
            </a:r>
            <a:r>
              <a:rPr lang="ko-KR" altLang="en-US" sz="2800" dirty="0"/>
              <a:t>테스트 진행</a:t>
            </a:r>
          </a:p>
        </p:txBody>
      </p:sp>
    </p:spTree>
    <p:extLst>
      <p:ext uri="{BB962C8B-B14F-4D97-AF65-F5344CB8AC3E}">
        <p14:creationId xmlns:p14="http://schemas.microsoft.com/office/powerpoint/2010/main" val="9531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AE2DF-6A59-3074-7342-C57A1420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sz="4800" dirty="0" err="1"/>
              <a:t>이분산</a:t>
            </a:r>
            <a:r>
              <a:rPr lang="ko-KR" altLang="en-US" sz="4800" dirty="0"/>
              <a:t> 검정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E6B79D8-542D-CCF0-5988-5662855C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5504502" cy="3639450"/>
          </a:xfrm>
        </p:spPr>
        <p:txBody>
          <a:bodyPr anchor="ctr">
            <a:normAutofit/>
          </a:bodyPr>
          <a:lstStyle/>
          <a:p>
            <a:r>
              <a:rPr lang="ko-KR" altLang="en-US" sz="2000" dirty="0" err="1"/>
              <a:t>이분산</a:t>
            </a:r>
            <a:r>
              <a:rPr lang="en-US" altLang="ko-KR" sz="2000" dirty="0"/>
              <a:t>: </a:t>
            </a:r>
            <a:r>
              <a:rPr lang="ko-KR" altLang="en-US" sz="2000" dirty="0"/>
              <a:t>회귀식의 오차 간 분산이 다르다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문제</a:t>
            </a:r>
            <a:r>
              <a:rPr lang="en-US" altLang="ko-KR" sz="2000" dirty="0"/>
              <a:t>: t</a:t>
            </a:r>
            <a:r>
              <a:rPr lang="ko-KR" altLang="en-US" sz="2000" dirty="0"/>
              <a:t>값과 </a:t>
            </a:r>
            <a:r>
              <a:rPr lang="en-US" altLang="ko-KR" sz="2000" dirty="0"/>
              <a:t>p-value</a:t>
            </a:r>
            <a:r>
              <a:rPr lang="ko-KR" altLang="en-US" sz="2000" dirty="0"/>
              <a:t>의 정확한 추정을 방해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검정방법</a:t>
            </a:r>
            <a:r>
              <a:rPr lang="en-US" altLang="ko-KR" sz="2000" dirty="0"/>
              <a:t>: </a:t>
            </a:r>
            <a:r>
              <a:rPr lang="ko-KR" altLang="en-US" sz="2000" dirty="0"/>
              <a:t>육안탐지</a:t>
            </a:r>
            <a:r>
              <a:rPr lang="en-US" altLang="ko-KR" sz="2000" dirty="0"/>
              <a:t>, BP </a:t>
            </a:r>
            <a:r>
              <a:rPr lang="ko-KR" altLang="en-US" sz="2000" dirty="0"/>
              <a:t>검정</a:t>
            </a:r>
            <a:r>
              <a:rPr lang="en-US" altLang="ko-KR" sz="2000" dirty="0"/>
              <a:t>, </a:t>
            </a:r>
            <a:r>
              <a:rPr lang="ko-KR" altLang="en-US" sz="2000" dirty="0"/>
              <a:t>화이트 검정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결과</a:t>
            </a:r>
            <a:r>
              <a:rPr lang="en-US" altLang="ko-KR" sz="2000" dirty="0"/>
              <a:t>: </a:t>
            </a:r>
            <a:r>
              <a:rPr lang="ko-KR" altLang="en-US" sz="2000" dirty="0"/>
              <a:t>이분산이 없음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880FEA-FBFC-4572-6B75-0A5DCC005CB0}"/>
              </a:ext>
            </a:extLst>
          </p:cNvPr>
          <p:cNvGrpSpPr/>
          <p:nvPr/>
        </p:nvGrpSpPr>
        <p:grpSpPr>
          <a:xfrm>
            <a:off x="6900496" y="2484255"/>
            <a:ext cx="3172348" cy="3714244"/>
            <a:chOff x="919565" y="1473616"/>
            <a:chExt cx="4282811" cy="50143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FB407B7-40AC-1CE0-EC73-DF98DDB3A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65" y="1473616"/>
              <a:ext cx="4282811" cy="501439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569881-5580-E676-5B06-00C9F7178DA1}"/>
                </a:ext>
              </a:extLst>
            </p:cNvPr>
            <p:cNvSpPr/>
            <p:nvPr/>
          </p:nvSpPr>
          <p:spPr>
            <a:xfrm>
              <a:off x="3299662" y="1829988"/>
              <a:ext cx="1902714" cy="6318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11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F087-26FE-CA53-FD40-EF137A81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JB-Test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041D1-385A-6BF8-DFFD-F03ACCE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OLS </a:t>
            </a:r>
            <a:r>
              <a:rPr lang="ko-KR" altLang="en-US" sz="2000" dirty="0"/>
              <a:t>가정</a:t>
            </a:r>
            <a:r>
              <a:rPr lang="en-US" altLang="ko-KR" sz="2000" dirty="0"/>
              <a:t>: </a:t>
            </a:r>
            <a:r>
              <a:rPr lang="ko-KR" altLang="en-US" sz="2000" dirty="0"/>
              <a:t>오차항은 정규분포를 따르고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문제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소표본일</a:t>
            </a:r>
            <a:r>
              <a:rPr lang="ko-KR" altLang="en-US" sz="2000" dirty="0"/>
              <a:t> 경우</a:t>
            </a:r>
            <a:r>
              <a:rPr lang="en-US" altLang="ko-KR" sz="2000" dirty="0"/>
              <a:t>, t</a:t>
            </a:r>
            <a:r>
              <a:rPr lang="ko-KR" altLang="en-US" sz="2000" dirty="0"/>
              <a:t>검정이나 </a:t>
            </a:r>
            <a:r>
              <a:rPr lang="en-US" altLang="ko-KR" sz="2000" dirty="0"/>
              <a:t>F</a:t>
            </a:r>
            <a:r>
              <a:rPr lang="ko-KR" altLang="en-US" sz="2000" dirty="0" err="1"/>
              <a:t>검정같은</a:t>
            </a:r>
            <a:r>
              <a:rPr lang="ko-KR" altLang="en-US" sz="2000" dirty="0"/>
              <a:t> 통상적 통계량 사용불가능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결과</a:t>
            </a:r>
            <a:r>
              <a:rPr lang="en-US" altLang="ko-KR" sz="2000" dirty="0"/>
              <a:t>: </a:t>
            </a:r>
            <a:r>
              <a:rPr lang="ko-KR" altLang="en-US" sz="2000" dirty="0"/>
              <a:t>샘플이 정규분포를 따르고 있지 않으나</a:t>
            </a:r>
            <a:r>
              <a:rPr lang="en-US" altLang="ko-KR" sz="2000" dirty="0"/>
              <a:t>, </a:t>
            </a:r>
            <a:r>
              <a:rPr lang="ko-KR" altLang="en-US" sz="2000" dirty="0"/>
              <a:t>유의수준 </a:t>
            </a:r>
            <a:r>
              <a:rPr lang="en-US" altLang="ko-KR" sz="2000" dirty="0"/>
              <a:t>10% </a:t>
            </a:r>
            <a:r>
              <a:rPr lang="ko-KR" altLang="en-US" sz="2000" dirty="0"/>
              <a:t>내에서 오차항은 정규분포를 따른다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AE928-02C0-523F-A3FD-359FCB2E731A}"/>
              </a:ext>
            </a:extLst>
          </p:cNvPr>
          <p:cNvGrpSpPr/>
          <p:nvPr/>
        </p:nvGrpSpPr>
        <p:grpSpPr>
          <a:xfrm>
            <a:off x="5911532" y="3306629"/>
            <a:ext cx="5150277" cy="2069496"/>
            <a:chOff x="428017" y="2175428"/>
            <a:chExt cx="6575898" cy="2914722"/>
          </a:xfrm>
        </p:grpSpPr>
        <p:pic>
          <p:nvPicPr>
            <p:cNvPr id="5" name="그림 4" descr="텍스트, 스크린샷, 폰트, 도표이(가) 표시된 사진&#10;&#10;자동 생성된 설명">
              <a:extLst>
                <a:ext uri="{FF2B5EF4-FFF2-40B4-BE49-F238E27FC236}">
                  <a16:creationId xmlns:a16="http://schemas.microsoft.com/office/drawing/2014/main" id="{6E6DD37A-53D0-1F0D-68AF-4F6546DD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017" y="2175428"/>
              <a:ext cx="6575898" cy="291472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879895-45AB-985C-EF51-A51D5A1A27CF}"/>
                </a:ext>
              </a:extLst>
            </p:cNvPr>
            <p:cNvSpPr/>
            <p:nvPr/>
          </p:nvSpPr>
          <p:spPr>
            <a:xfrm>
              <a:off x="5425446" y="4568732"/>
              <a:ext cx="1564168" cy="4901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D6F46E-B44B-0055-386D-654FF3511CEE}"/>
                </a:ext>
              </a:extLst>
            </p:cNvPr>
            <p:cNvSpPr/>
            <p:nvPr/>
          </p:nvSpPr>
          <p:spPr>
            <a:xfrm>
              <a:off x="5425446" y="4037102"/>
              <a:ext cx="1564168" cy="399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6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AA98-A2B2-3637-9E8D-B5ABB355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17" y="191389"/>
            <a:ext cx="10058400" cy="1609344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마민기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4405A-F07D-69ED-2987-011993D9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직종별 임금차이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임금차이 요인 분석</a:t>
            </a:r>
          </a:p>
        </p:txBody>
      </p:sp>
      <p:pic>
        <p:nvPicPr>
          <p:cNvPr id="6" name="그림 5" descr="사람, 인간의 얼굴, 실내, 안경이(가) 표시된 사진&#10;&#10;자동 생성된 설명">
            <a:extLst>
              <a:ext uri="{FF2B5EF4-FFF2-40B4-BE49-F238E27FC236}">
                <a16:creationId xmlns:a16="http://schemas.microsoft.com/office/drawing/2014/main" id="{265C0B36-07E7-1961-C796-152F1389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0" y="4093845"/>
            <a:ext cx="2438039" cy="2399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2E234-2470-2B9E-294F-5E39056F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3" y="411480"/>
            <a:ext cx="717757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35A4F1E4-D23D-E78C-C1FD-77E5A56D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3" y="131144"/>
            <a:ext cx="10515600" cy="1325563"/>
          </a:xfrm>
        </p:spPr>
        <p:txBody>
          <a:bodyPr/>
          <a:lstStyle/>
          <a:p>
            <a:r>
              <a:rPr lang="ko-KR" altLang="en-US" dirty="0"/>
              <a:t>직종별 임금차이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113DD08-EF7C-B15D-36A3-872FC3EA5403}"/>
              </a:ext>
            </a:extLst>
          </p:cNvPr>
          <p:cNvGrpSpPr/>
          <p:nvPr/>
        </p:nvGrpSpPr>
        <p:grpSpPr>
          <a:xfrm>
            <a:off x="5257800" y="421570"/>
            <a:ext cx="6795387" cy="6014859"/>
            <a:chOff x="5041013" y="-157721"/>
            <a:chExt cx="6843542" cy="669074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48A81B0-D5E4-E650-ACA6-190D2B539943}"/>
                </a:ext>
              </a:extLst>
            </p:cNvPr>
            <p:cNvGrpSpPr/>
            <p:nvPr/>
          </p:nvGrpSpPr>
          <p:grpSpPr>
            <a:xfrm>
              <a:off x="5041013" y="-150304"/>
              <a:ext cx="2129975" cy="6675907"/>
              <a:chOff x="5041013" y="-157721"/>
              <a:chExt cx="2129975" cy="667590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FF67F19-F4DD-B7FE-58BC-6C72BE595C28}"/>
                  </a:ext>
                </a:extLst>
              </p:cNvPr>
              <p:cNvGrpSpPr/>
              <p:nvPr/>
            </p:nvGrpSpPr>
            <p:grpSpPr>
              <a:xfrm>
                <a:off x="5041013" y="-157721"/>
                <a:ext cx="2129975" cy="1833042"/>
                <a:chOff x="4997268" y="-184666"/>
                <a:chExt cx="2129975" cy="1833042"/>
              </a:xfrm>
            </p:grpSpPr>
            <p:pic>
              <p:nvPicPr>
                <p:cNvPr id="31" name="그림 30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F25BB13A-EF34-4621-9F6A-122EA52B95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7268" y="-157721"/>
                  <a:ext cx="2129975" cy="1806097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F9F5A3-3205-1510-C8A0-892401E1AAE4}"/>
                    </a:ext>
                  </a:extLst>
                </p:cNvPr>
                <p:cNvSpPr txBox="1"/>
                <p:nvPr/>
              </p:nvSpPr>
              <p:spPr>
                <a:xfrm>
                  <a:off x="6685858" y="-184666"/>
                  <a:ext cx="3613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221DB7C7-97B7-0FDD-7E2A-269489038D5A}"/>
                  </a:ext>
                </a:extLst>
              </p:cNvPr>
              <p:cNvGrpSpPr/>
              <p:nvPr/>
            </p:nvGrpSpPr>
            <p:grpSpPr>
              <a:xfrm>
                <a:off x="5041013" y="2153558"/>
                <a:ext cx="2129975" cy="1965167"/>
                <a:chOff x="4991450" y="2282700"/>
                <a:chExt cx="2129975" cy="1965167"/>
              </a:xfrm>
            </p:grpSpPr>
            <p:pic>
              <p:nvPicPr>
                <p:cNvPr id="42" name="그림 41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25E3660-5451-D30B-8E92-33209373B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1450" y="2346104"/>
                  <a:ext cx="2129975" cy="1901763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F2238F-3A13-D2D2-7EBE-6534B7AD6C34}"/>
                    </a:ext>
                  </a:extLst>
                </p:cNvPr>
                <p:cNvSpPr txBox="1"/>
                <p:nvPr/>
              </p:nvSpPr>
              <p:spPr>
                <a:xfrm>
                  <a:off x="6765868" y="2282700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0" i="0" u="none" strike="noStrike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E01A263-A896-24D5-1519-C048C666148A}"/>
                  </a:ext>
                </a:extLst>
              </p:cNvPr>
              <p:cNvGrpSpPr/>
              <p:nvPr/>
            </p:nvGrpSpPr>
            <p:grpSpPr>
              <a:xfrm>
                <a:off x="5042010" y="4596963"/>
                <a:ext cx="2127981" cy="1921223"/>
                <a:chOff x="5000781" y="4596963"/>
                <a:chExt cx="2127981" cy="1921223"/>
              </a:xfrm>
            </p:grpSpPr>
            <p:pic>
              <p:nvPicPr>
                <p:cNvPr id="54" name="그림 53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372DF07-629B-932B-3731-2734353C99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0781" y="4616423"/>
                  <a:ext cx="2127981" cy="1901763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EB4AE55-F3CF-4E1B-60D9-3816E374BE47}"/>
                    </a:ext>
                  </a:extLst>
                </p:cNvPr>
                <p:cNvSpPr txBox="1"/>
                <p:nvPr/>
              </p:nvSpPr>
              <p:spPr>
                <a:xfrm>
                  <a:off x="6765868" y="4596963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17CFDA7-7984-0A4A-8328-1561A9838999}"/>
                </a:ext>
              </a:extLst>
            </p:cNvPr>
            <p:cNvGrpSpPr/>
            <p:nvPr/>
          </p:nvGrpSpPr>
          <p:grpSpPr>
            <a:xfrm>
              <a:off x="7394036" y="-157721"/>
              <a:ext cx="2133785" cy="6690740"/>
              <a:chOff x="7394036" y="-157721"/>
              <a:chExt cx="2133785" cy="6690740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FBC3117-35CA-DA74-FE30-63EA02211EBB}"/>
                  </a:ext>
                </a:extLst>
              </p:cNvPr>
              <p:cNvGrpSpPr/>
              <p:nvPr/>
            </p:nvGrpSpPr>
            <p:grpSpPr>
              <a:xfrm>
                <a:off x="7395941" y="-157721"/>
                <a:ext cx="2129975" cy="1927477"/>
                <a:chOff x="7392633" y="-157721"/>
                <a:chExt cx="2129975" cy="1927477"/>
              </a:xfrm>
            </p:grpSpPr>
            <p:pic>
              <p:nvPicPr>
                <p:cNvPr id="35" name="그림 34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26DCEE13-573F-0B4D-B278-BD9AA00D56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2633" y="-157721"/>
                  <a:ext cx="2129975" cy="192747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8254F12-9C1F-69E8-285E-F790F1F1D626}"/>
                    </a:ext>
                  </a:extLst>
                </p:cNvPr>
                <p:cNvSpPr txBox="1"/>
                <p:nvPr/>
              </p:nvSpPr>
              <p:spPr>
                <a:xfrm>
                  <a:off x="9169306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079C2B8-4738-073E-D1B4-E2A330FA49D3}"/>
                  </a:ext>
                </a:extLst>
              </p:cNvPr>
              <p:cNvGrpSpPr/>
              <p:nvPr/>
            </p:nvGrpSpPr>
            <p:grpSpPr>
              <a:xfrm>
                <a:off x="7395941" y="2282700"/>
                <a:ext cx="2129975" cy="1945707"/>
                <a:chOff x="7352194" y="2282700"/>
                <a:chExt cx="2129975" cy="1945707"/>
              </a:xfrm>
            </p:grpSpPr>
            <p:pic>
              <p:nvPicPr>
                <p:cNvPr id="46" name="그림 4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49054E0-7CD9-894F-1BD1-92B575CBE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2194" y="2346104"/>
                  <a:ext cx="2129975" cy="1882303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63EACE5-87B8-E05F-E7CE-87FE0DEF28AA}"/>
                    </a:ext>
                  </a:extLst>
                </p:cNvPr>
                <p:cNvSpPr txBox="1"/>
                <p:nvPr/>
              </p:nvSpPr>
              <p:spPr>
                <a:xfrm>
                  <a:off x="9150039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7DF55E1-1138-A4CE-737C-CD594C288AB4}"/>
                  </a:ext>
                </a:extLst>
              </p:cNvPr>
              <p:cNvGrpSpPr/>
              <p:nvPr/>
            </p:nvGrpSpPr>
            <p:grpSpPr>
              <a:xfrm>
                <a:off x="7394036" y="4596963"/>
                <a:ext cx="2133785" cy="1936056"/>
                <a:chOff x="7379017" y="4596963"/>
                <a:chExt cx="2133785" cy="1936056"/>
              </a:xfrm>
            </p:grpSpPr>
            <p:pic>
              <p:nvPicPr>
                <p:cNvPr id="56" name="그림 5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3F571770-C1DB-12AB-F38A-7EA35C5E4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017" y="4616423"/>
                  <a:ext cx="2133785" cy="1916596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63AD448-43A8-3FA9-8812-75B1B3ED7B25}"/>
                    </a:ext>
                  </a:extLst>
                </p:cNvPr>
                <p:cNvSpPr txBox="1"/>
                <p:nvPr/>
              </p:nvSpPr>
              <p:spPr>
                <a:xfrm>
                  <a:off x="9150039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9DCBCC2-5968-2536-5B70-638F8AF9D54E}"/>
                </a:ext>
              </a:extLst>
            </p:cNvPr>
            <p:cNvGrpSpPr/>
            <p:nvPr/>
          </p:nvGrpSpPr>
          <p:grpSpPr>
            <a:xfrm>
              <a:off x="9754581" y="-153181"/>
              <a:ext cx="2129974" cy="6681660"/>
              <a:chOff x="9754581" y="-157721"/>
              <a:chExt cx="2129974" cy="6681660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5E66F867-2C40-2338-F7B2-D57420FCC85C}"/>
                  </a:ext>
                </a:extLst>
              </p:cNvPr>
              <p:cNvGrpSpPr/>
              <p:nvPr/>
            </p:nvGrpSpPr>
            <p:grpSpPr>
              <a:xfrm>
                <a:off x="9754581" y="-157721"/>
                <a:ext cx="2129974" cy="1873169"/>
                <a:chOff x="9749916" y="-157721"/>
                <a:chExt cx="2129974" cy="1873169"/>
              </a:xfrm>
            </p:grpSpPr>
            <p:pic>
              <p:nvPicPr>
                <p:cNvPr id="39" name="그림 38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F194391-D265-8039-85D3-5B860867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9916" y="-157721"/>
                  <a:ext cx="2129974" cy="187316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9896AD-1DA5-96A3-1FB0-A280E603BAFD}"/>
                    </a:ext>
                  </a:extLst>
                </p:cNvPr>
                <p:cNvSpPr txBox="1"/>
                <p:nvPr/>
              </p:nvSpPr>
              <p:spPr>
                <a:xfrm>
                  <a:off x="11482431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75AFEE-FF0E-A56B-EC4E-C44D7F223928}"/>
                  </a:ext>
                </a:extLst>
              </p:cNvPr>
              <p:cNvGrpSpPr/>
              <p:nvPr/>
            </p:nvGrpSpPr>
            <p:grpSpPr>
              <a:xfrm>
                <a:off x="9756486" y="2282700"/>
                <a:ext cx="2126164" cy="1980000"/>
                <a:chOff x="9751820" y="2282700"/>
                <a:chExt cx="2126164" cy="1980000"/>
              </a:xfrm>
            </p:grpSpPr>
            <p:pic>
              <p:nvPicPr>
                <p:cNvPr id="50" name="그림 49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F3CF92D-8158-C9D9-C307-5EE31DB02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820" y="2346104"/>
                  <a:ext cx="2126164" cy="1916596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25BF16E-4989-683E-181C-D0C67D77047C}"/>
                    </a:ext>
                  </a:extLst>
                </p:cNvPr>
                <p:cNvSpPr txBox="1"/>
                <p:nvPr/>
              </p:nvSpPr>
              <p:spPr>
                <a:xfrm>
                  <a:off x="11531894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D42CE5E-6DC7-D83C-C624-6085AF8AB9F3}"/>
                  </a:ext>
                </a:extLst>
              </p:cNvPr>
              <p:cNvGrpSpPr/>
              <p:nvPr/>
            </p:nvGrpSpPr>
            <p:grpSpPr>
              <a:xfrm>
                <a:off x="9756486" y="4596963"/>
                <a:ext cx="2126164" cy="1926976"/>
                <a:chOff x="9763057" y="4596963"/>
                <a:chExt cx="2126164" cy="1926976"/>
              </a:xfrm>
            </p:grpSpPr>
            <p:pic>
              <p:nvPicPr>
                <p:cNvPr id="58" name="그림 5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0A458A0-7B17-C771-BEE6-7AE1B186A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3057" y="4616423"/>
                  <a:ext cx="2126164" cy="1907516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1ACE543-71D7-82BD-3DDE-2E6C7904B04B}"/>
                    </a:ext>
                  </a:extLst>
                </p:cNvPr>
                <p:cNvSpPr txBox="1"/>
                <p:nvPr/>
              </p:nvSpPr>
              <p:spPr>
                <a:xfrm>
                  <a:off x="11531894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482E624-6503-F506-C2B1-9195BC784926}"/>
              </a:ext>
            </a:extLst>
          </p:cNvPr>
          <p:cNvSpPr txBox="1"/>
          <p:nvPr/>
        </p:nvSpPr>
        <p:spPr>
          <a:xfrm>
            <a:off x="1030961" y="4237454"/>
            <a:ext cx="365256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0: </a:t>
            </a:r>
            <a:r>
              <a:rPr lang="ko-KR" altLang="en-US" sz="1500" dirty="0" err="1"/>
              <a:t>전직종</a:t>
            </a:r>
            <a:endParaRPr lang="en-US" altLang="ko-KR" sz="1500" dirty="0"/>
          </a:p>
          <a:p>
            <a:r>
              <a:rPr lang="en-US" altLang="ko-KR" sz="1500" dirty="0"/>
              <a:t>1: </a:t>
            </a:r>
            <a:r>
              <a:rPr lang="ko-KR" altLang="en-US" sz="1500" dirty="0"/>
              <a:t>관리자</a:t>
            </a:r>
          </a:p>
          <a:p>
            <a:r>
              <a:rPr lang="en-US" altLang="ko-KR" sz="1500" dirty="0"/>
              <a:t>2: </a:t>
            </a:r>
            <a:r>
              <a:rPr lang="ko-KR" altLang="en-US" sz="1500" dirty="0"/>
              <a:t>전문가 및 관련 종사자</a:t>
            </a:r>
          </a:p>
          <a:p>
            <a:r>
              <a:rPr lang="en-US" altLang="ko-KR" sz="1500" dirty="0"/>
              <a:t>3: </a:t>
            </a:r>
            <a:r>
              <a:rPr lang="ko-KR" altLang="en-US" sz="1500" dirty="0"/>
              <a:t>사무 종사자</a:t>
            </a:r>
          </a:p>
          <a:p>
            <a:r>
              <a:rPr lang="en-US" altLang="ko-KR" sz="1500" dirty="0"/>
              <a:t>4: </a:t>
            </a:r>
            <a:r>
              <a:rPr lang="ko-KR" altLang="en-US" sz="1500" dirty="0"/>
              <a:t>서비스 종사자</a:t>
            </a:r>
          </a:p>
          <a:p>
            <a:r>
              <a:rPr lang="en-US" altLang="ko-KR" sz="1500" dirty="0"/>
              <a:t>5: </a:t>
            </a:r>
            <a:r>
              <a:rPr lang="ko-KR" altLang="en-US" sz="1500" dirty="0"/>
              <a:t>판매 종사자</a:t>
            </a:r>
          </a:p>
          <a:p>
            <a:r>
              <a:rPr lang="en-US" altLang="ko-KR" sz="1500" dirty="0"/>
              <a:t>6: </a:t>
            </a:r>
            <a:r>
              <a:rPr lang="ko-KR" altLang="en-US" sz="1500" dirty="0"/>
              <a:t>농림어업 숙련 종사자</a:t>
            </a:r>
          </a:p>
          <a:p>
            <a:r>
              <a:rPr lang="en-US" altLang="ko-KR" sz="1500" dirty="0"/>
              <a:t>7: </a:t>
            </a:r>
            <a:r>
              <a:rPr lang="ko-KR" altLang="en-US" sz="1500" dirty="0" err="1"/>
              <a:t>기능원</a:t>
            </a:r>
            <a:r>
              <a:rPr lang="ko-KR" altLang="en-US" sz="1500" dirty="0"/>
              <a:t> 및 관련 기능 종사자</a:t>
            </a:r>
          </a:p>
          <a:p>
            <a:r>
              <a:rPr lang="en-US" altLang="ko-KR" sz="1500" dirty="0"/>
              <a:t>8: </a:t>
            </a:r>
            <a:r>
              <a:rPr lang="ko-KR" altLang="en-US" sz="1500" dirty="0"/>
              <a:t>장치</a:t>
            </a:r>
            <a:r>
              <a:rPr lang="en-US" altLang="ko-KR" sz="1500" dirty="0"/>
              <a:t>, </a:t>
            </a:r>
            <a:r>
              <a:rPr lang="ko-KR" altLang="en-US" sz="1500" dirty="0"/>
              <a:t>기계조작 및 조립종사자</a:t>
            </a:r>
          </a:p>
          <a:p>
            <a:r>
              <a:rPr lang="en-US" altLang="ko-KR" sz="1500" dirty="0"/>
              <a:t>9: </a:t>
            </a:r>
            <a:r>
              <a:rPr lang="ko-KR" altLang="en-US" sz="1500" dirty="0"/>
              <a:t>단순노무 종사자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3FADFBE-3D29-22B6-FD6B-40CF71CAE725}"/>
              </a:ext>
            </a:extLst>
          </p:cNvPr>
          <p:cNvGrpSpPr/>
          <p:nvPr/>
        </p:nvGrpSpPr>
        <p:grpSpPr>
          <a:xfrm>
            <a:off x="1173412" y="1301011"/>
            <a:ext cx="3174026" cy="2828467"/>
            <a:chOff x="1173412" y="1301011"/>
            <a:chExt cx="3174026" cy="2828467"/>
          </a:xfrm>
        </p:grpSpPr>
        <p:pic>
          <p:nvPicPr>
            <p:cNvPr id="105" name="그림 104" descr="텍스트, 전자제품, 스크린샷, 디스플레이이(가) 표시된 사진&#10;&#10;자동 생성된 설명">
              <a:extLst>
                <a:ext uri="{FF2B5EF4-FFF2-40B4-BE49-F238E27FC236}">
                  <a16:creationId xmlns:a16="http://schemas.microsoft.com/office/drawing/2014/main" id="{900223A3-EEFE-2D51-27FE-958BB5A82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" t="11202" r="6387" b="3875"/>
            <a:stretch/>
          </p:blipFill>
          <p:spPr>
            <a:xfrm>
              <a:off x="1173412" y="1301011"/>
              <a:ext cx="3174026" cy="282846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725982F-0062-4D2E-C000-133C9095DC92}"/>
                </a:ext>
              </a:extLst>
            </p:cNvPr>
            <p:cNvSpPr txBox="1"/>
            <p:nvPr/>
          </p:nvSpPr>
          <p:spPr>
            <a:xfrm>
              <a:off x="3992168" y="1360875"/>
              <a:ext cx="311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756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04508D-2F65-93F5-F985-2257357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pic>
        <p:nvPicPr>
          <p:cNvPr id="4" name="내용 개체 틀 3" descr="패턴, 사각형, 예술, 픽셀이(가) 표시된 사진&#10;&#10;자동 생성된 설명">
            <a:extLst>
              <a:ext uri="{FF2B5EF4-FFF2-40B4-BE49-F238E27FC236}">
                <a16:creationId xmlns:a16="http://schemas.microsoft.com/office/drawing/2014/main" id="{36DD010C-E48C-66DA-0E66-A7D497B8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47" r="-2" b="1157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AA22C-5FCB-CDDE-D008-6B2FE648D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kumimoji="1" lang="ko-KR" altLang="en-US"/>
              <a:t>목적</a:t>
            </a:r>
            <a:endParaRPr kumimoji="1" lang="en-US" altLang="ko-KR"/>
          </a:p>
          <a:p>
            <a:r>
              <a:rPr kumimoji="1" lang="ko-KR" altLang="en-US"/>
              <a:t>데이터 수집 방법</a:t>
            </a:r>
            <a:endParaRPr kumimoji="1" lang="en-US" altLang="ko-KR"/>
          </a:p>
          <a:p>
            <a:r>
              <a:rPr kumimoji="1" lang="ko-KR" altLang="en-US"/>
              <a:t>데이터 설명</a:t>
            </a:r>
            <a:endParaRPr kumimoji="1" lang="en-US" altLang="ko-KR"/>
          </a:p>
          <a:p>
            <a:r>
              <a:rPr kumimoji="1" lang="ko-KR" altLang="en-US"/>
              <a:t>팀원 소개와 분석 과정 전개</a:t>
            </a:r>
            <a:endParaRPr kumimoji="1" lang="en-US" altLang="ko-KR"/>
          </a:p>
          <a:p>
            <a:r>
              <a:rPr kumimoji="1" lang="ko-KR" altLang="en-US"/>
              <a:t>해석</a:t>
            </a:r>
            <a:endParaRPr kumimoji="1" lang="en-US" altLang="ko-KR"/>
          </a:p>
          <a:p>
            <a:r>
              <a:rPr kumimoji="1" lang="ko-KR" altLang="en-US"/>
              <a:t>결론</a:t>
            </a:r>
            <a:endParaRPr kumimoji="1" lang="en-US" altLang="ko-KR"/>
          </a:p>
          <a:p>
            <a:r>
              <a:rPr kumimoji="1" lang="ko-KR" altLang="en-US"/>
              <a:t>팀 에피소드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59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67" y="263939"/>
            <a:ext cx="10515600" cy="1325563"/>
          </a:xfrm>
        </p:spPr>
        <p:txBody>
          <a:bodyPr/>
          <a:lstStyle/>
          <a:p>
            <a:r>
              <a:rPr lang="ko-KR" altLang="en-US" dirty="0"/>
              <a:t>분석한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57C7F9-83CC-B41C-47F5-264A7C1A546E}"/>
              </a:ext>
            </a:extLst>
          </p:cNvPr>
          <p:cNvSpPr txBox="1"/>
          <p:nvPr/>
        </p:nvSpPr>
        <p:spPr>
          <a:xfrm>
            <a:off x="8036987" y="10458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*: </a:t>
            </a:r>
            <a:r>
              <a:rPr lang="ko-KR" altLang="en-US" b="1" dirty="0"/>
              <a:t>유의수준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2E750E-441F-B87C-9432-EDECD44BD71B}"/>
              </a:ext>
            </a:extLst>
          </p:cNvPr>
          <p:cNvGrpSpPr>
            <a:grpSpLocks noChangeAspect="1"/>
          </p:cNvGrpSpPr>
          <p:nvPr/>
        </p:nvGrpSpPr>
        <p:grpSpPr>
          <a:xfrm>
            <a:off x="317367" y="1189386"/>
            <a:ext cx="8517709" cy="5571017"/>
            <a:chOff x="317367" y="907914"/>
            <a:chExt cx="8948061" cy="585248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1A3A164-03C3-D1AD-61ED-52BDE1B0F49A}"/>
                </a:ext>
              </a:extLst>
            </p:cNvPr>
            <p:cNvGrpSpPr/>
            <p:nvPr/>
          </p:nvGrpSpPr>
          <p:grpSpPr>
            <a:xfrm>
              <a:off x="317367" y="907914"/>
              <a:ext cx="4572000" cy="2743201"/>
              <a:chOff x="7225519" y="3974879"/>
              <a:chExt cx="4572000" cy="2743200"/>
            </a:xfrm>
          </p:grpSpPr>
          <p:graphicFrame>
            <p:nvGraphicFramePr>
              <p:cNvPr id="4" name="차트 3">
                <a:extLst>
                  <a:ext uri="{FF2B5EF4-FFF2-40B4-BE49-F238E27FC236}">
                    <a16:creationId xmlns:a16="http://schemas.microsoft.com/office/drawing/2014/main" id="{A282AAB1-D215-F231-7530-EDA322ECA3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5519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D495F-8ECD-FF9F-7594-9EB18FDA2B5E}"/>
                  </a:ext>
                </a:extLst>
              </p:cNvPr>
              <p:cNvSpPr txBox="1"/>
              <p:nvPr/>
            </p:nvSpPr>
            <p:spPr>
              <a:xfrm>
                <a:off x="7869213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202EE-CE95-FA7A-0775-E02BC83F02E1}"/>
                  </a:ext>
                </a:extLst>
              </p:cNvPr>
              <p:cNvSpPr txBox="1"/>
              <p:nvPr/>
            </p:nvSpPr>
            <p:spPr>
              <a:xfrm>
                <a:off x="8616311" y="602435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D2A4D-FB6F-B033-E4CE-4EAFBE277352}"/>
                  </a:ext>
                </a:extLst>
              </p:cNvPr>
              <p:cNvSpPr txBox="1"/>
              <p:nvPr/>
            </p:nvSpPr>
            <p:spPr>
              <a:xfrm>
                <a:off x="9005101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207B46-56C5-2540-0888-FFBEFE090F27}"/>
                  </a:ext>
                </a:extLst>
              </p:cNvPr>
              <p:cNvSpPr txBox="1"/>
              <p:nvPr/>
            </p:nvSpPr>
            <p:spPr>
              <a:xfrm>
                <a:off x="9383729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4961B-18E9-A709-120C-0F0EFFBBC15A}"/>
                  </a:ext>
                </a:extLst>
              </p:cNvPr>
              <p:cNvSpPr txBox="1"/>
              <p:nvPr/>
            </p:nvSpPr>
            <p:spPr>
              <a:xfrm>
                <a:off x="9762359" y="566479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6D53C-4F74-71FA-F3FB-A4C18CCCFABC}"/>
                  </a:ext>
                </a:extLst>
              </p:cNvPr>
              <p:cNvSpPr txBox="1"/>
              <p:nvPr/>
            </p:nvSpPr>
            <p:spPr>
              <a:xfrm>
                <a:off x="10140988" y="49819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F95379-2DD9-98E1-09BE-CAEF78096FBC}"/>
                  </a:ext>
                </a:extLst>
              </p:cNvPr>
              <p:cNvSpPr txBox="1"/>
              <p:nvPr/>
            </p:nvSpPr>
            <p:spPr>
              <a:xfrm>
                <a:off x="10519617" y="54054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C704CB-AE56-81F4-26D3-5C10B1129E81}"/>
                  </a:ext>
                </a:extLst>
              </p:cNvPr>
              <p:cNvSpPr txBox="1"/>
              <p:nvPr/>
            </p:nvSpPr>
            <p:spPr>
              <a:xfrm>
                <a:off x="11276872" y="49732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2DB0A85-0395-F570-9A30-92799158DED2}"/>
                </a:ext>
              </a:extLst>
            </p:cNvPr>
            <p:cNvGrpSpPr/>
            <p:nvPr/>
          </p:nvGrpSpPr>
          <p:grpSpPr>
            <a:xfrm>
              <a:off x="4693428" y="935697"/>
              <a:ext cx="4572000" cy="2743200"/>
              <a:chOff x="2232372" y="3974879"/>
              <a:chExt cx="4572000" cy="2743200"/>
            </a:xfrm>
          </p:grpSpPr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850CDBA1-A176-FB13-C5E2-434050A3BB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2372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CF84F1-D2AC-E68A-B9AC-DB374A002420}"/>
                  </a:ext>
                </a:extLst>
              </p:cNvPr>
              <p:cNvSpPr txBox="1"/>
              <p:nvPr/>
            </p:nvSpPr>
            <p:spPr>
              <a:xfrm>
                <a:off x="3065957" y="521878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CEC07F-EFAA-6D5B-9C95-2D60DCD12BD3}"/>
                  </a:ext>
                </a:extLst>
              </p:cNvPr>
              <p:cNvSpPr txBox="1"/>
              <p:nvPr/>
            </p:nvSpPr>
            <p:spPr>
              <a:xfrm>
                <a:off x="3782572" y="59837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C1E0F7-6569-BFBA-A63B-DAD97D06497F}"/>
                  </a:ext>
                </a:extLst>
              </p:cNvPr>
              <p:cNvSpPr txBox="1"/>
              <p:nvPr/>
            </p:nvSpPr>
            <p:spPr>
              <a:xfrm>
                <a:off x="4140005" y="508613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598C1C-2332-E2EA-53ED-DC223CE20FEF}"/>
                  </a:ext>
                </a:extLst>
              </p:cNvPr>
              <p:cNvSpPr txBox="1"/>
              <p:nvPr/>
            </p:nvSpPr>
            <p:spPr>
              <a:xfrm>
                <a:off x="4499192" y="5391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5A9C1B-B659-2A63-0166-BA757456DF0B}"/>
                  </a:ext>
                </a:extLst>
              </p:cNvPr>
              <p:cNvSpPr txBox="1"/>
              <p:nvPr/>
            </p:nvSpPr>
            <p:spPr>
              <a:xfrm>
                <a:off x="4867915" y="578341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082ABE2-548B-9B5D-0DC3-D64E92751646}"/>
                  </a:ext>
                </a:extLst>
              </p:cNvPr>
              <p:cNvSpPr txBox="1"/>
              <p:nvPr/>
            </p:nvSpPr>
            <p:spPr>
              <a:xfrm>
                <a:off x="5227103" y="5257749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5B954C-FBAC-6079-CD59-ABF138B12071}"/>
                  </a:ext>
                </a:extLst>
              </p:cNvPr>
              <p:cNvSpPr txBox="1"/>
              <p:nvPr/>
            </p:nvSpPr>
            <p:spPr>
              <a:xfrm>
                <a:off x="5599078" y="558454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0D81CF-462A-A676-5CEA-A779EB98BF69}"/>
                  </a:ext>
                </a:extLst>
              </p:cNvPr>
              <p:cNvSpPr txBox="1"/>
              <p:nvPr/>
            </p:nvSpPr>
            <p:spPr>
              <a:xfrm>
                <a:off x="6300895" y="525775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961B2A-A387-F9A4-D33B-52E05DBBB4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7367" y="4017203"/>
              <a:ext cx="4572000" cy="2743200"/>
              <a:chOff x="4699778" y="1337534"/>
              <a:chExt cx="3590782" cy="3061746"/>
            </a:xfrm>
          </p:grpSpPr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975160D5-A344-9452-AAB4-C3CD2383AB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99778" y="1337534"/>
              <a:ext cx="3590782" cy="30617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D2A019-BE42-E535-93CB-2E10FA251CF9}"/>
                  </a:ext>
                </a:extLst>
              </p:cNvPr>
              <p:cNvSpPr txBox="1"/>
              <p:nvPr/>
            </p:nvSpPr>
            <p:spPr>
              <a:xfrm>
                <a:off x="5150481" y="2951852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192F84-CA17-3B13-55A3-CF64FE5B35A5}"/>
                  </a:ext>
                </a:extLst>
              </p:cNvPr>
              <p:cNvSpPr txBox="1"/>
              <p:nvPr/>
            </p:nvSpPr>
            <p:spPr>
              <a:xfrm>
                <a:off x="5453089" y="1765038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ACDE28-6F60-3568-7DA8-09D5EFE0694B}"/>
                  </a:ext>
                </a:extLst>
              </p:cNvPr>
              <p:cNvSpPr txBox="1"/>
              <p:nvPr/>
            </p:nvSpPr>
            <p:spPr>
              <a:xfrm>
                <a:off x="5856300" y="3081844"/>
                <a:ext cx="198399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C29F66-8F5B-AF64-0908-1FA78314E796}"/>
                  </a:ext>
                </a:extLst>
              </p:cNvPr>
              <p:cNvSpPr txBox="1"/>
              <p:nvPr/>
            </p:nvSpPr>
            <p:spPr>
              <a:xfrm>
                <a:off x="6090221" y="2834386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7358E8-20AE-AFEA-F555-03FC05BA4C86}"/>
                  </a:ext>
                </a:extLst>
              </p:cNvPr>
              <p:cNvSpPr txBox="1"/>
              <p:nvPr/>
            </p:nvSpPr>
            <p:spPr>
              <a:xfrm>
                <a:off x="6419193" y="3112479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CEBC72-79B3-8C0F-2965-92A198676A7F}"/>
                  </a:ext>
                </a:extLst>
              </p:cNvPr>
              <p:cNvSpPr txBox="1"/>
              <p:nvPr/>
            </p:nvSpPr>
            <p:spPr>
              <a:xfrm>
                <a:off x="6966128" y="3530213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55563F-BB91-F188-30A5-1BAA806623F7}"/>
                  </a:ext>
                </a:extLst>
              </p:cNvPr>
              <p:cNvSpPr txBox="1"/>
              <p:nvPr/>
            </p:nvSpPr>
            <p:spPr>
              <a:xfrm>
                <a:off x="7268735" y="2840649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2341BD-A629-1878-DC12-61102B889DB4}"/>
                  </a:ext>
                </a:extLst>
              </p:cNvPr>
              <p:cNvSpPr txBox="1"/>
              <p:nvPr/>
            </p:nvSpPr>
            <p:spPr>
              <a:xfrm>
                <a:off x="7605686" y="3226561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3B999A-29A4-1E4E-55EF-FC308076582D}"/>
                  </a:ext>
                </a:extLst>
              </p:cNvPr>
              <p:cNvSpPr txBox="1"/>
              <p:nvPr/>
            </p:nvSpPr>
            <p:spPr>
              <a:xfrm>
                <a:off x="7873951" y="3038681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12D86F5-107C-E795-0D30-A9197E637083}"/>
                </a:ext>
              </a:extLst>
            </p:cNvPr>
            <p:cNvGrpSpPr/>
            <p:nvPr/>
          </p:nvGrpSpPr>
          <p:grpSpPr>
            <a:xfrm>
              <a:off x="4693427" y="3938099"/>
              <a:ext cx="4572000" cy="2743200"/>
              <a:chOff x="2473466" y="1271494"/>
              <a:chExt cx="4572000" cy="2743200"/>
            </a:xfrm>
          </p:grpSpPr>
          <p:graphicFrame>
            <p:nvGraphicFramePr>
              <p:cNvPr id="35" name="차트 34">
                <a:extLst>
                  <a:ext uri="{FF2B5EF4-FFF2-40B4-BE49-F238E27FC236}">
                    <a16:creationId xmlns:a16="http://schemas.microsoft.com/office/drawing/2014/main" id="{9A6D5170-6443-2A6D-5C50-F223A91F85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3466" y="1271494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A41A2E-FF7F-CE02-1709-15F63FF6E31C}"/>
                  </a:ext>
                </a:extLst>
              </p:cNvPr>
              <p:cNvSpPr txBox="1"/>
              <p:nvPr/>
            </p:nvSpPr>
            <p:spPr>
              <a:xfrm>
                <a:off x="3416368" y="21924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7D39AC-1D0A-8AA7-3DF2-4B0309C83B13}"/>
                  </a:ext>
                </a:extLst>
              </p:cNvPr>
              <p:cNvSpPr txBox="1"/>
              <p:nvPr/>
            </p:nvSpPr>
            <p:spPr>
              <a:xfrm>
                <a:off x="3750187" y="18368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3BC4C-CC56-E62D-30E5-F39F99ABF045}"/>
                  </a:ext>
                </a:extLst>
              </p:cNvPr>
              <p:cNvSpPr txBox="1"/>
              <p:nvPr/>
            </p:nvSpPr>
            <p:spPr>
              <a:xfrm>
                <a:off x="4191949" y="2477996"/>
                <a:ext cx="282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5D27C8-D093-4B6D-39A6-FC494B075E1F}"/>
                  </a:ext>
                </a:extLst>
              </p:cNvPr>
              <p:cNvSpPr txBox="1"/>
              <p:nvPr/>
            </p:nvSpPr>
            <p:spPr>
              <a:xfrm>
                <a:off x="4438145" y="2111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564383-B290-674B-7542-04F6151E06EA}"/>
                  </a:ext>
                </a:extLst>
              </p:cNvPr>
              <p:cNvSpPr txBox="1"/>
              <p:nvPr/>
            </p:nvSpPr>
            <p:spPr>
              <a:xfrm>
                <a:off x="4841176" y="220258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E04B103-EB3C-B07C-5B9A-A3045E471059}"/>
                  </a:ext>
                </a:extLst>
              </p:cNvPr>
              <p:cNvSpPr txBox="1"/>
              <p:nvPr/>
            </p:nvSpPr>
            <p:spPr>
              <a:xfrm>
                <a:off x="5272745" y="2995065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717D03-57E2-30BF-CA4F-CF7516F1327C}"/>
                  </a:ext>
                </a:extLst>
              </p:cNvPr>
              <p:cNvSpPr txBox="1"/>
              <p:nvPr/>
            </p:nvSpPr>
            <p:spPr>
              <a:xfrm>
                <a:off x="5470082" y="30560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182FE6-08B7-F83A-E281-A28C515B7E07}"/>
                  </a:ext>
                </a:extLst>
              </p:cNvPr>
              <p:cNvSpPr txBox="1"/>
              <p:nvPr/>
            </p:nvSpPr>
            <p:spPr>
              <a:xfrm>
                <a:off x="5803901" y="1857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165C5B3-7686-F49D-C9ED-E8CD2D46A779}"/>
                  </a:ext>
                </a:extLst>
              </p:cNvPr>
              <p:cNvSpPr txBox="1"/>
              <p:nvPr/>
            </p:nvSpPr>
            <p:spPr>
              <a:xfrm>
                <a:off x="6206932" y="261914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C4BBD-C8EC-61CC-A9F2-23C1472B5584}"/>
                  </a:ext>
                </a:extLst>
              </p:cNvPr>
              <p:cNvSpPr txBox="1"/>
              <p:nvPr/>
            </p:nvSpPr>
            <p:spPr>
              <a:xfrm>
                <a:off x="6502018" y="189778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72F2188-1E5B-E9A6-B8E8-870E01823CE3}"/>
              </a:ext>
            </a:extLst>
          </p:cNvPr>
          <p:cNvGrpSpPr/>
          <p:nvPr/>
        </p:nvGrpSpPr>
        <p:grpSpPr>
          <a:xfrm>
            <a:off x="8835075" y="2456803"/>
            <a:ext cx="3214639" cy="2852113"/>
            <a:chOff x="8835075" y="770243"/>
            <a:chExt cx="3214639" cy="2852113"/>
          </a:xfrm>
        </p:grpSpPr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380B271E-F483-32F6-A884-9192D9299E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35075" y="770243"/>
            <a:ext cx="3214639" cy="1928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C5B46C-C733-6E7A-57E8-7D2A7B5868BE}"/>
                </a:ext>
              </a:extLst>
            </p:cNvPr>
            <p:cNvSpPr txBox="1"/>
            <p:nvPr/>
          </p:nvSpPr>
          <p:spPr>
            <a:xfrm>
              <a:off x="8963171" y="2699026"/>
              <a:ext cx="3025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dirty="0"/>
                <a:t>Β</a:t>
              </a:r>
              <a:r>
                <a:rPr lang="ko-KR" altLang="en-US" dirty="0"/>
                <a:t>값 크기의 순위와</a:t>
              </a:r>
              <a:endParaRPr lang="en-US" altLang="ko-KR" dirty="0"/>
            </a:p>
            <a:p>
              <a:r>
                <a:rPr lang="ko-KR" altLang="en-US" dirty="0"/>
                <a:t>평균임금 대비 설명변수의 </a:t>
              </a:r>
              <a:r>
                <a:rPr lang="en-US" altLang="ko-KR" dirty="0"/>
                <a:t>β</a:t>
              </a:r>
              <a:r>
                <a:rPr lang="ko-KR" altLang="en-US" dirty="0"/>
                <a:t>값 크기의 순위가 다르다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01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37EC6-E2F6-44FA-AFC7-0FA71242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82" y="81344"/>
            <a:ext cx="10614175" cy="1609344"/>
          </a:xfrm>
        </p:spPr>
        <p:txBody>
          <a:bodyPr>
            <a:normAutofit/>
          </a:bodyPr>
          <a:lstStyle/>
          <a:p>
            <a:r>
              <a:rPr lang="ko-KR" altLang="en-US" dirty="0"/>
              <a:t>각변수의 </a:t>
            </a:r>
            <a:r>
              <a:rPr lang="ko-KR" altLang="en-US" dirty="0" err="1"/>
              <a:t>기본통계량</a:t>
            </a:r>
            <a:r>
              <a:rPr lang="en-US" altLang="ko-KR" dirty="0"/>
              <a:t> (</a:t>
            </a:r>
            <a:r>
              <a:rPr lang="ko-KR" altLang="en-US" dirty="0"/>
              <a:t>더미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BE1CB8-BCE4-C084-473A-6C289342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98" y="1690688"/>
            <a:ext cx="3057770" cy="5167312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A4A742-BB3D-EC63-68AA-40D09DCF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3070431" cy="51673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3A561F-7E7B-6005-CF4E-BD96F47E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8" y="1690688"/>
            <a:ext cx="3119685" cy="5167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CFB052-E633-7308-D12E-3CFE9873A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54" y="1690688"/>
            <a:ext cx="31388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1BA9-69DF-4BAC-B44A-23FD703D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81"/>
            <a:ext cx="10058400" cy="1609344"/>
          </a:xfrm>
        </p:spPr>
        <p:txBody>
          <a:bodyPr/>
          <a:lstStyle/>
          <a:p>
            <a:r>
              <a:rPr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38CFB-2397-4310-AEF0-F3DD62F5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825625"/>
            <a:ext cx="11990119" cy="4351338"/>
          </a:xfrm>
        </p:spPr>
        <p:txBody>
          <a:bodyPr>
            <a:normAutofit/>
          </a:bodyPr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+ 214.096 + 22.533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+ 214.096 + 22.533*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38.661*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60.224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3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6E42B-7B8A-9E88-2E00-7CB1900D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157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D4578-194D-E22E-B06C-CC036CBC2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5" y="1837501"/>
            <a:ext cx="11665527" cy="4351338"/>
          </a:xfrm>
        </p:spPr>
        <p:txBody>
          <a:bodyPr/>
          <a:lstStyle/>
          <a:p>
            <a:r>
              <a:rPr kumimoji="1" lang="ko-KR" altLang="en-US" sz="2200" dirty="0"/>
              <a:t>남녀가 동일한 조건일 때 임금 차이 추정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+ 152.996*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ko-KR" sz="2200" dirty="0"/>
          </a:p>
          <a:p>
            <a:r>
              <a:rPr kumimoji="1" lang="ko-KR" altLang="en-US" sz="2200" dirty="0"/>
              <a:t>평균 근속년수</a:t>
            </a:r>
            <a:r>
              <a:rPr kumimoji="1" lang="en-US" altLang="ko-KR" sz="2200" dirty="0"/>
              <a:t>(</a:t>
            </a:r>
            <a:r>
              <a:rPr kumimoji="1" lang="en-US" altLang="ko-KR" sz="2200" dirty="0" err="1"/>
              <a:t>exper</a:t>
            </a:r>
            <a:r>
              <a:rPr kumimoji="1" lang="en-US" altLang="ko-KR" sz="2200" dirty="0"/>
              <a:t>) = 10</a:t>
            </a:r>
            <a:r>
              <a:rPr kumimoji="1" lang="ko-KR" altLang="en-US" sz="2200" dirty="0"/>
              <a:t>일 경우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대졸이상 남자 </a:t>
            </a:r>
            <a:r>
              <a:rPr kumimoji="1" lang="en-US" altLang="ko-KR" sz="2200" dirty="0"/>
              <a:t>= 2716.946 + 304.294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5759.886</a:t>
            </a:r>
            <a:r>
              <a:rPr lang="ko-KR" altLang="en-US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월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만원</a:t>
            </a:r>
            <a:endParaRPr kumimoji="1" lang="en-US" altLang="ko-KR" sz="2400" b="1" dirty="0"/>
          </a:p>
          <a:p>
            <a:pPr marL="0" indent="0">
              <a:buNone/>
            </a:pPr>
            <a:r>
              <a:rPr kumimoji="1" lang="ko-KR" altLang="en-US" sz="2200" dirty="0"/>
              <a:t>대졸이상 여자 </a:t>
            </a:r>
            <a:r>
              <a:rPr kumimoji="1" lang="en-US" altLang="ko-KR" sz="2200" dirty="0"/>
              <a:t>= 2241.885 + 214.254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=</a:t>
            </a:r>
            <a:r>
              <a:rPr kumimoji="1" lang="ko-KR" altLang="en-US" sz="2200" dirty="0"/>
              <a:t> </a:t>
            </a:r>
            <a:r>
              <a:rPr kumimoji="1" lang="en-US" altLang="ko-KR" sz="2400" b="1" dirty="0"/>
              <a:t>4384.425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=</a:t>
            </a:r>
            <a:r>
              <a:rPr kumimoji="1" lang="ko-KR" altLang="en-US" sz="2400" b="1" dirty="0"/>
              <a:t> 월 </a:t>
            </a:r>
            <a:r>
              <a:rPr kumimoji="1" lang="en-US" altLang="ko-KR" sz="2400" b="1" dirty="0"/>
              <a:t>438</a:t>
            </a:r>
            <a:r>
              <a:rPr kumimoji="1" lang="ko-KR" altLang="en-US" sz="2400" b="1" dirty="0"/>
              <a:t>만원</a:t>
            </a:r>
            <a:endParaRPr kumimoji="1" lang="en-US" altLang="ko-KR" sz="2400" b="1" dirty="0"/>
          </a:p>
          <a:p>
            <a:pPr marL="0" indent="0">
              <a:buNone/>
            </a:pPr>
            <a:endParaRPr kumimoji="1" lang="en" altLang="ko-KR" sz="2200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83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1" y="167172"/>
            <a:ext cx="10657193" cy="160934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변수간 관계 </a:t>
            </a:r>
            <a:r>
              <a:rPr lang="en-US" altLang="ko-KR" dirty="0">
                <a:latin typeface="+mj-ea"/>
              </a:rPr>
              <a:t>(x</a:t>
            </a:r>
            <a:r>
              <a:rPr lang="ko-KR" altLang="en-US" dirty="0">
                <a:latin typeface="+mj-ea"/>
              </a:rPr>
              <a:t>축 나이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y</a:t>
            </a:r>
            <a:r>
              <a:rPr lang="ko-KR" altLang="en-US" dirty="0">
                <a:latin typeface="+mj-ea"/>
              </a:rPr>
              <a:t>축 임금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878072F-3621-244F-9EEC-303B33F28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776516"/>
            <a:ext cx="10162968" cy="50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DC2E1-26F6-FCF6-81DB-D80BDC0B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kumimoji="1" lang="en-US" altLang="ko-KR" dirty="0">
                <a:latin typeface="+mj-ea"/>
              </a:rPr>
              <a:t>BOXPLOT (x</a:t>
            </a:r>
            <a:r>
              <a:rPr kumimoji="1" lang="ko-KR" altLang="en-US" dirty="0">
                <a:latin typeface="+mj-ea"/>
              </a:rPr>
              <a:t>축 학력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EFCF5F-4A93-E694-80F5-1DCAAD803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59" y="1515259"/>
            <a:ext cx="10685482" cy="53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3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C655-BAEE-0F8F-B8B8-1102DC29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39545"/>
            <a:ext cx="11804073" cy="1609344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D8933D-A149-2D9F-26ED-E40CFE775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433" y="1648889"/>
            <a:ext cx="10339132" cy="51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7929D-118D-3AFF-10BB-F6E6CBB9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1" y="484632"/>
            <a:ext cx="11127179" cy="160934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나이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)</a:t>
            </a:r>
            <a:br>
              <a:rPr kumimoji="1" lang="en-US" altLang="ko-KR" dirty="0">
                <a:latin typeface="+mj-ea"/>
              </a:rPr>
            </a:br>
            <a:endParaRPr kumimoji="1" lang="ko-KR" altLang="en-US" dirty="0">
              <a:latin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462420-E349-B0BE-2FB2-1799DE873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441614"/>
            <a:ext cx="8702676" cy="4351338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44D7D59-6CC0-5E5F-4BB0-CA3371A396A6}"/>
              </a:ext>
            </a:extLst>
          </p:cNvPr>
          <p:cNvSpPr txBox="1">
            <a:spLocks/>
          </p:cNvSpPr>
          <p:nvPr/>
        </p:nvSpPr>
        <p:spPr>
          <a:xfrm>
            <a:off x="2400817" y="5792952"/>
            <a:ext cx="8393853" cy="1076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900" dirty="0"/>
              <a:t>여자의 나이와 평균 근속년수의 상관관계 </a:t>
            </a:r>
            <a:r>
              <a:rPr kumimoji="1" lang="en-US" altLang="ko-KR" sz="2900" dirty="0"/>
              <a:t>: 0.8308</a:t>
            </a:r>
          </a:p>
          <a:p>
            <a:br>
              <a:rPr kumimoji="1" lang="en-US" altLang="ko-KR" sz="2900" dirty="0"/>
            </a:br>
            <a:r>
              <a:rPr kumimoji="1" lang="ko-KR" altLang="en-US" sz="2900" dirty="0"/>
              <a:t>남자의 나이와 평균 근속년수의 상관관계 </a:t>
            </a:r>
            <a:r>
              <a:rPr kumimoji="1" lang="en-US" altLang="ko-KR" sz="2900" dirty="0"/>
              <a:t>: 0.9708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01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24357B-CC5F-768F-71F9-08D692CD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0"/>
            <a:ext cx="10058400" cy="160934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남성의 임금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학력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근속년수 </a:t>
            </a:r>
            <a:r>
              <a:rPr lang="en-US" altLang="ko-KR" dirty="0">
                <a:latin typeface="+mj-ea"/>
              </a:rPr>
              <a:t>3D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8B501B1-C7AB-1990-A005-250E3CB3A8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5652655" cy="5242051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F553E7-2DD0-8631-FA1E-0B187D0EC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2655" y="1763723"/>
            <a:ext cx="6446013" cy="43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94EA6-9087-725C-4428-2582125D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0"/>
            <a:ext cx="10058400" cy="160934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여성의 임금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학력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근속년수 </a:t>
            </a:r>
            <a:r>
              <a:rPr lang="en-US" altLang="ko-KR" dirty="0">
                <a:latin typeface="+mj-ea"/>
              </a:rPr>
              <a:t>3D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F0DEFC-6B40-5FB5-6635-26A721A85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5659778" cy="524865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7C6940B-CA62-65FD-2880-E40A4959C6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9778" y="1609344"/>
            <a:ext cx="6543628" cy="46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3FCF8D3-91C3-2FFE-9FCB-9FF519882B49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EEE1-CFEF-53AE-64F6-5F75AB26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/>
              <a:t>한국의 임금 구조 분석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남녀 임금 격차의 실존 여부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우리가 직접 자료를 구해서 가공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수업시간에 배운 것을 활용하여 분석</a:t>
            </a:r>
            <a:endParaRPr lang="en-US" altLang="ko-KR"/>
          </a:p>
          <a:p>
            <a:pPr latinLnBrk="0"/>
            <a:endParaRPr lang="en-US" altLang="ko-K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60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BDBD-B4AF-4CE7-98B2-3B28B5AA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FF86F-525C-4843-AAE3-D1C188E0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기준</a:t>
            </a:r>
            <a:r>
              <a:rPr lang="en-US" altLang="ko-KR" dirty="0"/>
              <a:t>,</a:t>
            </a:r>
            <a:r>
              <a:rPr lang="ko-KR" altLang="en-US" dirty="0"/>
              <a:t> 우리나라는 학력에 의한 임금 차이가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</a:t>
            </a:r>
            <a:r>
              <a:rPr lang="en-US" altLang="ko-KR" dirty="0"/>
              <a:t>4</a:t>
            </a:r>
            <a:r>
              <a:rPr lang="ko-KR" altLang="en-US" dirty="0"/>
              <a:t>년제 대학을 졸업하는 게 효용이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경력에서 왜곡이 발생한다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평균적으로 임금이 적다</a:t>
            </a:r>
            <a:r>
              <a:rPr lang="en-US" altLang="ko-KR" dirty="0"/>
              <a:t>.</a:t>
            </a:r>
            <a:r>
              <a:rPr lang="ko-KR" altLang="en-US" dirty="0"/>
              <a:t> 이는 모든 연령</a:t>
            </a:r>
            <a:r>
              <a:rPr lang="en-US" altLang="ko-KR" dirty="0"/>
              <a:t>,</a:t>
            </a:r>
            <a:r>
              <a:rPr lang="ko-KR" altLang="en-US" dirty="0"/>
              <a:t> 경력</a:t>
            </a:r>
            <a:r>
              <a:rPr lang="en-US" altLang="ko-KR" dirty="0"/>
              <a:t>,</a:t>
            </a:r>
            <a:r>
              <a:rPr lang="ko-KR" altLang="en-US" dirty="0"/>
              <a:t> 학력에서 동일하게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90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4D1D32-F900-9A73-53FC-F0633E94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OUR TEAM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2A2DA02-C324-D0B4-B637-C067C2B4E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r="2319" b="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741CDED-6500-A66E-BE4E-7F985FEC5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자발적으로 참여하는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모르는 게 있으면 서로 물어보는</a:t>
            </a:r>
            <a:endParaRPr lang="en-US" altLang="ko-KR" dirty="0"/>
          </a:p>
          <a:p>
            <a:pPr marL="0" indent="0" latinLnBrk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atinLnBrk="0"/>
            <a:r>
              <a:rPr lang="ko-KR" altLang="en-US" dirty="0"/>
              <a:t>서로에게 배우고 가르쳐 주는 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적극적으로 믿고 따라와 주는</a:t>
            </a:r>
            <a:endParaRPr lang="en-US" altLang="ko-K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A1144B1-9740-3693-7389-7BBB4DE1A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5301F2-80E7-D6B8-C4C9-BFFCF671B9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404A-6543-DDE7-A5F6-29202D87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30"/>
            <a:ext cx="10058400" cy="1609344"/>
          </a:xfrm>
        </p:spPr>
        <p:txBody>
          <a:bodyPr/>
          <a:lstStyle/>
          <a:p>
            <a:r>
              <a:rPr kumimoji="1" lang="en-US" altLang="ko-KR" dirty="0"/>
              <a:t>Team Episode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BAF273-39F9-4B2D-2D87-A95F1743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706" y="0"/>
            <a:ext cx="6840070" cy="6840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858093-5154-AD82-E856-AC98756E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84" y="1543792"/>
            <a:ext cx="3138535" cy="52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C7CCC-951E-AD3B-74F1-B4ED0282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수집 방법 </a:t>
            </a:r>
            <a:r>
              <a:rPr kumimoji="1"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통계청</a:t>
            </a:r>
          </a:p>
        </p:txBody>
      </p:sp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4F6234AB-DB12-0D0C-DE89-2D84A32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690" y="1403350"/>
            <a:ext cx="1068301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6496C-A92E-969C-1DF5-7992BCD5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0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데이터 수집과 가공</a:t>
            </a: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FD295718-5E6F-74DE-F7CF-637316703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6972732" cy="4663082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2C4BA3AC-060D-92E4-0CF0-1EF7A418E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8423" y="1609344"/>
            <a:ext cx="5393577" cy="46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6D8DF-3820-48D2-E6B7-D8C75447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데이터 설명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581DC2D-ADCE-7E43-2A72-DE9843DD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err="1"/>
              <a:t>obs</a:t>
            </a:r>
            <a:r>
              <a:rPr lang="en-US" altLang="ko-KR"/>
              <a:t> 		: </a:t>
            </a:r>
            <a:r>
              <a:rPr lang="ko-KR" altLang="en-US"/>
              <a:t>관측 번호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wage 		: </a:t>
            </a:r>
            <a:r>
              <a:rPr lang="ko-KR" altLang="en-US"/>
              <a:t>월임금총액 </a:t>
            </a:r>
            <a:r>
              <a:rPr lang="en-US" altLang="ko-KR"/>
              <a:t>(</a:t>
            </a:r>
            <a:r>
              <a:rPr lang="ko-KR" altLang="en-US"/>
              <a:t>천원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/>
              <a:t>experience 	: </a:t>
            </a:r>
            <a:r>
              <a:rPr lang="ko-KR" altLang="en-US" err="1"/>
              <a:t>평균근속년수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년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err="1"/>
              <a:t>edu</a:t>
            </a:r>
            <a:r>
              <a:rPr lang="en-US" altLang="ko-KR"/>
              <a:t> 		: </a:t>
            </a:r>
            <a:r>
              <a:rPr lang="ko-KR" altLang="en-US"/>
              <a:t>학력 </a:t>
            </a:r>
            <a:r>
              <a:rPr lang="en-US" altLang="ko-KR" b="1" u="sng"/>
              <a:t>(</a:t>
            </a:r>
            <a:r>
              <a:rPr lang="ko-KR" altLang="en-US" b="1" u="sng" err="1"/>
              <a:t>중졸이하</a:t>
            </a:r>
            <a:r>
              <a:rPr lang="ko-KR" altLang="en-US" b="1" u="sng"/>
              <a:t> </a:t>
            </a:r>
            <a:r>
              <a:rPr lang="en-US" altLang="ko-KR" b="1" u="sng"/>
              <a:t>9,</a:t>
            </a:r>
            <a:r>
              <a:rPr lang="ko-KR" altLang="en-US" b="1" u="sng"/>
              <a:t> 고졸 </a:t>
            </a:r>
            <a:r>
              <a:rPr lang="en-US" altLang="ko-KR" b="1" u="sng"/>
              <a:t>12,</a:t>
            </a:r>
            <a:r>
              <a:rPr lang="ko-KR" altLang="en-US" b="1" u="sng"/>
              <a:t> 전문대졸 </a:t>
            </a:r>
            <a:r>
              <a:rPr lang="en-US" altLang="ko-KR" b="1" u="sng"/>
              <a:t>14,</a:t>
            </a:r>
            <a:r>
              <a:rPr lang="ko-KR" altLang="en-US" b="1" u="sng"/>
              <a:t> 대졸이상 </a:t>
            </a:r>
            <a:r>
              <a:rPr lang="en-US" altLang="ko-KR" b="1" u="sng"/>
              <a:t>16)</a:t>
            </a:r>
          </a:p>
          <a:p>
            <a:pPr marL="0" indent="0">
              <a:buNone/>
            </a:pPr>
            <a:r>
              <a:rPr lang="en-US" altLang="ko-KR"/>
              <a:t>female 		: </a:t>
            </a:r>
            <a:r>
              <a:rPr lang="ko-KR" altLang="en-US"/>
              <a:t>여성 </a:t>
            </a:r>
            <a:r>
              <a:rPr lang="en-US" altLang="ko-KR"/>
              <a:t>1,</a:t>
            </a:r>
            <a:r>
              <a:rPr lang="ko-KR" altLang="en-US"/>
              <a:t> 남성 </a:t>
            </a:r>
            <a:r>
              <a:rPr lang="en-US" altLang="ko-KR"/>
              <a:t>0</a:t>
            </a:r>
          </a:p>
          <a:p>
            <a:pPr marL="0" indent="0">
              <a:buNone/>
            </a:pPr>
            <a:r>
              <a:rPr lang="en-US" altLang="ko-KR"/>
              <a:t>old		: </a:t>
            </a:r>
            <a:r>
              <a:rPr lang="ko-KR" altLang="en-US"/>
              <a:t>평균연령 </a:t>
            </a:r>
            <a:r>
              <a:rPr lang="en-US" altLang="ko-KR"/>
              <a:t>(</a:t>
            </a:r>
            <a:r>
              <a:rPr lang="ko-KR" altLang="en-US"/>
              <a:t>세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strike="sngStrike"/>
              <a:t>worker		:</a:t>
            </a:r>
            <a:r>
              <a:rPr lang="ko-KR" altLang="en-US" strike="sngStrike"/>
              <a:t> 근로자수 </a:t>
            </a:r>
            <a:r>
              <a:rPr lang="en-US" altLang="ko-KR" strike="sngStrike"/>
              <a:t>(</a:t>
            </a:r>
            <a:r>
              <a:rPr lang="ko-KR" altLang="en-US" strike="sngStrike"/>
              <a:t>명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work_date</a:t>
            </a:r>
            <a:r>
              <a:rPr lang="en-US" altLang="ko-KR" strike="sngStrike"/>
              <a:t>	: </a:t>
            </a:r>
            <a:r>
              <a:rPr lang="ko-KR" altLang="en-US" strike="sngStrike"/>
              <a:t>근로일수 </a:t>
            </a:r>
            <a:r>
              <a:rPr lang="en-US" altLang="ko-KR" strike="sngStrike"/>
              <a:t>(</a:t>
            </a:r>
            <a:r>
              <a:rPr lang="ko-KR" altLang="en-US" strike="sngStrike"/>
              <a:t>일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work_time</a:t>
            </a:r>
            <a:r>
              <a:rPr lang="en-US" altLang="ko-KR" strike="sngStrike"/>
              <a:t>	: </a:t>
            </a:r>
            <a:r>
              <a:rPr lang="ko-KR" altLang="en-US" strike="sngStrike"/>
              <a:t>총근로시간 </a:t>
            </a:r>
            <a:r>
              <a:rPr lang="en-US" altLang="ko-KR" strike="sngStrike"/>
              <a:t>(</a:t>
            </a:r>
            <a:r>
              <a:rPr lang="ko-KR" altLang="en-US" strike="sngStrike"/>
              <a:t>시간</a:t>
            </a:r>
            <a:r>
              <a:rPr lang="en-US" altLang="ko-KR" strike="sngStrike"/>
              <a:t>)</a:t>
            </a:r>
            <a:endParaRPr lang="ko-KR" altLang="en-US" strike="sngStrik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48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78AAD4-DD6F-6B91-099F-7799968A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분석모형 및 가설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2EF2-441C-C91B-E02F-4FDD44C7F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ko-KR" altLang="en-US"/>
              <a:t>초기 분석모형</a:t>
            </a:r>
            <a:endParaRPr lang="en-US" altLang="ko-KR"/>
          </a:p>
          <a:p>
            <a:r>
              <a:rPr lang="en-US" altLang="ko-KR"/>
              <a:t>ls wage c </a:t>
            </a:r>
            <a:r>
              <a:rPr lang="en-US" altLang="ko-KR" err="1"/>
              <a:t>edu</a:t>
            </a:r>
            <a:r>
              <a:rPr lang="en-US" altLang="ko-KR"/>
              <a:t> female experience old</a:t>
            </a:r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가설 </a:t>
            </a:r>
            <a:r>
              <a:rPr lang="en-US" altLang="ko-KR"/>
              <a:t>I : </a:t>
            </a:r>
            <a:r>
              <a:rPr lang="ko-KR" altLang="en-US"/>
              <a:t>여성은 남성에 비해 평균 임금이 낮지 않을 것이다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</a:t>
            </a:r>
            <a:r>
              <a:rPr lang="ko-KR" altLang="en-US" err="1"/>
              <a:t>귀무가설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여성은 남성에 비해 평균 임금이 낮을 것이다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가설 </a:t>
            </a:r>
            <a:r>
              <a:rPr lang="en-US" altLang="ko-KR"/>
              <a:t>2 : </a:t>
            </a:r>
            <a:r>
              <a:rPr lang="ko-KR" altLang="en-US"/>
              <a:t>여성은 남성에 비해 학력으로 인한 임금 상승이 낮지 않을 것이다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 err="1"/>
              <a:t>귀무가설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여성은 남성에 비해 학력으로 인한 임금 상승이 낮을 것이다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82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</a:t>
            </a:r>
            <a:r>
              <a:rPr lang="ko-KR" altLang="en-US" dirty="0"/>
              <a:t> 김홍식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기획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데이터 수집 및 분석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업무 분장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b="1" dirty="0"/>
              <a:t>동기부여</a:t>
            </a:r>
            <a:endParaRPr lang="en-US" altLang="ko-KR" sz="2800" b="1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B4D1F-69B8-E957-E882-475968FD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94" y="1289304"/>
            <a:ext cx="3585111" cy="47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E71E3-E874-0BD1-3B86-5B6822CF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004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팀장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김홍식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1ECD5B-50AC-27A5-E35F-45415109D5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99848"/>
            <a:ext cx="6364288" cy="436144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BC723B-FA79-128E-642F-EE5F57D159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287" y="1895348"/>
            <a:ext cx="5687931" cy="42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14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{CC81F654-3F96-7346-925D-9002E9513241}tf10001070</Template>
  <TotalTime>375</TotalTime>
  <Words>975</Words>
  <Application>Microsoft Macintosh PowerPoint</Application>
  <PresentationFormat>와이드스크린</PresentationFormat>
  <Paragraphs>218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맑은 고딕</vt:lpstr>
      <vt:lpstr>바탕</vt:lpstr>
      <vt:lpstr>Arial</vt:lpstr>
      <vt:lpstr>Calibri</vt:lpstr>
      <vt:lpstr>Cambria</vt:lpstr>
      <vt:lpstr>Rockwell</vt:lpstr>
      <vt:lpstr>Rockwell Condensed</vt:lpstr>
      <vt:lpstr>Rockwell Extra Bold</vt:lpstr>
      <vt:lpstr>Wingdings</vt:lpstr>
      <vt:lpstr>목판</vt:lpstr>
      <vt:lpstr>통계청 자료를 통해 알아보는 한국의 임금결정 모델 분석</vt:lpstr>
      <vt:lpstr>목차</vt:lpstr>
      <vt:lpstr>PowerPoint 프레젠테이션</vt:lpstr>
      <vt:lpstr>데이터 수집 방법 – 통계청</vt:lpstr>
      <vt:lpstr>데이터 수집과 가공</vt:lpstr>
      <vt:lpstr>데이터 설명</vt:lpstr>
      <vt:lpstr>분석모형 및 가설 설정</vt:lpstr>
      <vt:lpstr>팀장 : 김홍식</vt:lpstr>
      <vt:lpstr>팀장 : 김홍식</vt:lpstr>
      <vt:lpstr>팀원 : 김태헌</vt:lpstr>
      <vt:lpstr>PowerPoint 프레젠테이션</vt:lpstr>
      <vt:lpstr>팀원 : 유수한</vt:lpstr>
      <vt:lpstr>PowerPoint 프레젠테이션</vt:lpstr>
      <vt:lpstr>피드백을 통한 모델 수정</vt:lpstr>
      <vt:lpstr> 팀원 : 김동찬</vt:lpstr>
      <vt:lpstr>이분산 검정</vt:lpstr>
      <vt:lpstr>JB-Test</vt:lpstr>
      <vt:lpstr>팀원 : 마민기</vt:lpstr>
      <vt:lpstr>직종별 임금차이</vt:lpstr>
      <vt:lpstr>분석한 결과</vt:lpstr>
      <vt:lpstr>각변수의 기본통계량 (더미 제외)</vt:lpstr>
      <vt:lpstr>모델 분석 결과</vt:lpstr>
      <vt:lpstr>모델 분석 결과</vt:lpstr>
      <vt:lpstr>변수간 관계 (x축 나이, y축 임금)</vt:lpstr>
      <vt:lpstr>BOXPLOT (x축 학력, y축 임금)</vt:lpstr>
      <vt:lpstr>변수간 관계 (x축 근속년수, y축 임금)</vt:lpstr>
      <vt:lpstr>변수간 관계 (x축 나이, y축 근속년수) </vt:lpstr>
      <vt:lpstr>남성의 임금, 학력, 근속년수 3D</vt:lpstr>
      <vt:lpstr>여성의 임금, 학력, 근속년수 3D</vt:lpstr>
      <vt:lpstr>결론</vt:lpstr>
      <vt:lpstr>OUR TEAM</vt:lpstr>
      <vt:lpstr>Team Episode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: 분석하고자 하는 주제</dc:title>
  <dc:creator>David</dc:creator>
  <cp:lastModifiedBy>김홍식</cp:lastModifiedBy>
  <cp:revision>188</cp:revision>
  <dcterms:created xsi:type="dcterms:W3CDTF">2023-12-06T01:42:12Z</dcterms:created>
  <dcterms:modified xsi:type="dcterms:W3CDTF">2023-12-09T16:56:29Z</dcterms:modified>
</cp:coreProperties>
</file>